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KaiTi" panose="02010609060101010101" pitchFamily="49" charset="-122"/>
      <p:regular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5C3427-5EF4-479E-A3C9-1BD432D6C4FD}">
  <a:tblStyle styleId="{B75C3427-5EF4-479E-A3C9-1BD432D6C4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50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73fe7ccf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d73fe7ccf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ee17f7a482_2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ee17f7a482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ee17f7a482_2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3ee17f7a482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ee17f7a482_2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ee17f7a482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188f4e718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2188f4e71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eb78b2a39d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eb78b2a39d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ee17f7a482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ee17f7a482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ee17f7a482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ee17f7a482_2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ee17f7a482_2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ee17f7a482_2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ee17f7a482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ee17f7a482_2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3ee17f7a482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ee17f7a482_2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ee17f7a482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ee17f7a482_2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3ee17f7a482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50" name="Google Shape;150;p28"/>
          <p:cNvSpPr txBox="1"/>
          <p:nvPr/>
        </p:nvSpPr>
        <p:spPr>
          <a:xfrm>
            <a:off x="6735925" y="33142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51" name="Google Shape;151;p28"/>
          <p:cNvSpPr/>
          <p:nvPr/>
        </p:nvSpPr>
        <p:spPr>
          <a:xfrm>
            <a:off x="225" y="702500"/>
            <a:ext cx="9144000" cy="159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2" name="Google Shape;152;p28"/>
          <p:cNvGraphicFramePr/>
          <p:nvPr/>
        </p:nvGraphicFramePr>
        <p:xfrm>
          <a:off x="1445475" y="102575"/>
          <a:ext cx="5564425" cy="602522"/>
        </p:xfrm>
        <a:graphic>
          <a:graphicData uri="http://schemas.openxmlformats.org/drawingml/2006/table">
            <a:tbl>
              <a:tblPr>
                <a:noFill/>
                <a:tableStyleId>{B75C3427-5EF4-479E-A3C9-1BD432D6C4FD}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金 句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" name="Google Shape;153;p28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54" name="Google Shape;154;p28"/>
          <p:cNvGraphicFramePr/>
          <p:nvPr/>
        </p:nvGraphicFramePr>
        <p:xfrm>
          <a:off x="2314273" y="102586"/>
          <a:ext cx="5173900" cy="602522"/>
        </p:xfrm>
        <a:graphic>
          <a:graphicData uri="http://schemas.openxmlformats.org/drawingml/2006/table">
            <a:tbl>
              <a:tblPr>
                <a:noFill/>
                <a:tableStyleId>{B75C3427-5EF4-479E-A3C9-1BD432D6C4FD}</a:tableStyleId>
              </a:tblPr>
              <a:tblGrid>
                <a:gridCol w="517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箴言 Proverbs 22：6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5" name="Google Shape;155;p28"/>
          <p:cNvGraphicFramePr/>
          <p:nvPr/>
        </p:nvGraphicFramePr>
        <p:xfrm>
          <a:off x="166475" y="1058265"/>
          <a:ext cx="8862425" cy="3847550"/>
        </p:xfrm>
        <a:graphic>
          <a:graphicData uri="http://schemas.openxmlformats.org/drawingml/2006/table">
            <a:tbl>
              <a:tblPr>
                <a:noFill/>
                <a:tableStyleId>{B75C3427-5EF4-479E-A3C9-1BD432D6C4FD}</a:tableStyleId>
              </a:tblPr>
              <a:tblGrid>
                <a:gridCol w="886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7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6 教养孩童，使他走当行的道，就是到老他也不偏离。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6 Start children off on the way they should go, and even when they are old they will not turn from it.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246301" y="237430"/>
            <a:ext cx="7886700" cy="52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3. 辛勤的园丁</a:t>
            </a:r>
            <a:endParaRPr/>
          </a:p>
        </p:txBody>
      </p:sp>
      <p:sp>
        <p:nvSpPr>
          <p:cNvPr id="222" name="Google Shape;222;p37"/>
          <p:cNvSpPr txBox="1">
            <a:spLocks noGrp="1"/>
          </p:cNvSpPr>
          <p:nvPr>
            <p:ph type="body" idx="1"/>
          </p:nvPr>
        </p:nvSpPr>
        <p:spPr>
          <a:xfrm>
            <a:off x="246300" y="786592"/>
            <a:ext cx="8699444" cy="422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你们作父亲的，不要惹儿女的气，只要照著主的教训和警戒</a:t>
            </a:r>
            <a:r>
              <a:rPr lang="en" sz="3000" b="1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养育他们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/>
              <a:t>（弗6:4）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人若不看顾亲属，就是背了真道，比不信的人还不好，不看顾自己家里的人，更是如此。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（提前5:8)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3.1 物质生活供应</a:t>
            </a:r>
            <a:endParaRPr sz="3000"/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提供最好生活条件：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你们中间作父亲的，谁有儿子求饼，反给他石头呢？求鱼，反拿蛇当鱼给他呢？求鸡蛋，反给他蝎子呢</a:t>
            </a:r>
            <a:r>
              <a:rPr lang="en" sz="3000"/>
              <a:t>？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（路加福音11:11-12）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7"/>
          <p:cNvSpPr txBox="1"/>
          <p:nvPr/>
        </p:nvSpPr>
        <p:spPr>
          <a:xfrm>
            <a:off x="8133001" y="4663889"/>
            <a:ext cx="527501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246301" y="237430"/>
            <a:ext cx="7886700" cy="52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3. 辛勤的园丁</a:t>
            </a:r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1"/>
          </p:nvPr>
        </p:nvSpPr>
        <p:spPr>
          <a:xfrm>
            <a:off x="246300" y="786592"/>
            <a:ext cx="8699444" cy="422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你们作父亲的，不要惹儿女的气，只要照著主的教训和警戒</a:t>
            </a:r>
            <a:r>
              <a:rPr lang="en" sz="3000" b="1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养育他们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/>
              <a:t>（弗6:4）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3.2 精神层面供应</a:t>
            </a:r>
            <a:endParaRPr sz="3000"/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不要只给钱不问心灵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建立通畅的对话渠道</a:t>
            </a:r>
            <a:endParaRPr sz="3000"/>
          </a:p>
          <a:p>
            <a:pPr marL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sp>
        <p:nvSpPr>
          <p:cNvPr id="230" name="Google Shape;230;p38"/>
          <p:cNvSpPr txBox="1"/>
          <p:nvPr/>
        </p:nvSpPr>
        <p:spPr>
          <a:xfrm>
            <a:off x="8133001" y="4663889"/>
            <a:ext cx="527501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>
            <a:spLocks noGrp="1"/>
          </p:cNvSpPr>
          <p:nvPr>
            <p:ph type="title"/>
          </p:nvPr>
        </p:nvSpPr>
        <p:spPr>
          <a:xfrm>
            <a:off x="246301" y="237430"/>
            <a:ext cx="7886700" cy="52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应用：实际操练建议</a:t>
            </a:r>
            <a:endParaRPr/>
          </a:p>
        </p:txBody>
      </p:sp>
      <p:sp>
        <p:nvSpPr>
          <p:cNvPr id="236" name="Google Shape;236;p39"/>
          <p:cNvSpPr txBox="1">
            <a:spLocks noGrp="1"/>
          </p:cNvSpPr>
          <p:nvPr>
            <p:ph type="body" idx="1"/>
          </p:nvPr>
        </p:nvSpPr>
        <p:spPr>
          <a:xfrm>
            <a:off x="246300" y="786592"/>
            <a:ext cx="8699444" cy="422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从圣经为父之道推荐几个实用操练：</a:t>
            </a:r>
            <a:endParaRPr sz="3000"/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每天都为儿女祷告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创造时间条件陪伴</a:t>
            </a:r>
            <a:endParaRPr sz="3000"/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尝试建立家庭祭坛</a:t>
            </a:r>
            <a:endParaRPr sz="3000"/>
          </a:p>
          <a:p>
            <a:pPr marL="1778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</a:pPr>
            <a:endParaRPr sz="4100"/>
          </a:p>
          <a:p>
            <a:pPr marL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愿神先得着每个父亲，</a:t>
            </a:r>
            <a:br>
              <a:rPr lang="en" sz="3000"/>
            </a:br>
            <a:r>
              <a:rPr lang="en" sz="3000"/>
              <a:t>再使用我们成为儿女</a:t>
            </a:r>
            <a:endParaRPr sz="3000"/>
          </a:p>
          <a:p>
            <a:pPr marL="34290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最好的朋友、尽责的教练、辛勤的园丁</a:t>
            </a:r>
            <a:endParaRPr sz="3000"/>
          </a:p>
          <a:p>
            <a:pPr marL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sp>
        <p:nvSpPr>
          <p:cNvPr id="237" name="Google Shape;237;p39"/>
          <p:cNvSpPr txBox="1"/>
          <p:nvPr/>
        </p:nvSpPr>
        <p:spPr>
          <a:xfrm>
            <a:off x="8133001" y="4663889"/>
            <a:ext cx="527501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9"/>
          <p:cNvPicPr preferRelativeResize="0"/>
          <p:nvPr/>
        </p:nvPicPr>
        <p:blipFill rotWithShape="1">
          <a:blip r:embed="rId3">
            <a:alphaModFix/>
          </a:blip>
          <a:srcRect l="53171"/>
          <a:stretch/>
        </p:blipFill>
        <p:spPr>
          <a:xfrm>
            <a:off x="4814369" y="1665515"/>
            <a:ext cx="1544847" cy="235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9"/>
          <p:cNvPicPr preferRelativeResize="0"/>
          <p:nvPr/>
        </p:nvPicPr>
        <p:blipFill rotWithShape="1">
          <a:blip r:embed="rId4">
            <a:alphaModFix/>
          </a:blip>
          <a:srcRect r="2986"/>
          <a:stretch/>
        </p:blipFill>
        <p:spPr>
          <a:xfrm>
            <a:off x="6294427" y="713033"/>
            <a:ext cx="2601537" cy="331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 rotWithShape="1">
          <a:blip r:embed="rId3">
            <a:alphaModFix/>
          </a:blip>
          <a:srcRect l="33890" t="41446" r="42879"/>
          <a:stretch/>
        </p:blipFill>
        <p:spPr>
          <a:xfrm>
            <a:off x="3923006" y="2558787"/>
            <a:ext cx="813250" cy="146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29"/>
          <p:cNvGraphicFramePr/>
          <p:nvPr/>
        </p:nvGraphicFramePr>
        <p:xfrm>
          <a:off x="954296" y="8087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{B75C3427-5EF4-479E-A3C9-1BD432D6C4FD}</a:tableStyleId>
              </a:tblPr>
              <a:tblGrid>
                <a:gridCol w="70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600" b="1">
                          <a:solidFill>
                            <a:schemeClr val="lt1"/>
                          </a:solidFill>
                        </a:rPr>
                        <a:t>为父之道</a:t>
                      </a:r>
                      <a:endParaRPr sz="46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1" name="Google Shape;161;p29"/>
          <p:cNvGraphicFramePr/>
          <p:nvPr/>
        </p:nvGraphicFramePr>
        <p:xfrm>
          <a:off x="370571" y="31910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{B75C3427-5EF4-479E-A3C9-1BD432D6C4FD}</a:tableStyleId>
              </a:tblPr>
              <a:tblGrid>
                <a:gridCol w="869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以弗所书 Ephesians 6: 4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2" name="Google Shape;162;p29"/>
          <p:cNvGraphicFramePr/>
          <p:nvPr/>
        </p:nvGraphicFramePr>
        <p:xfrm>
          <a:off x="653246" y="23893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{B75C3427-5EF4-479E-A3C9-1BD432D6C4FD}</a:tableStyleId>
              </a:tblPr>
              <a:tblGrid>
                <a:gridCol w="76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李东光 牧师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30"/>
          <p:cNvGraphicFramePr/>
          <p:nvPr/>
        </p:nvGraphicFramePr>
        <p:xfrm>
          <a:off x="58762" y="7847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{B75C3427-5EF4-479E-A3C9-1BD432D6C4FD}</a:tableStyleId>
              </a:tblPr>
              <a:tblGrid>
                <a:gridCol w="908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4 你们做父亲的，不要惹儿女的气，只要照着主的教训和警戒养育他们。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4 Fathers, do not exasperate your children; instead, bring them up in the training and instruction of the Lord.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8" name="Google Shape;168;p30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71" name="Google Shape;171;p30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72" name="Google Shape;172;p30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3" name="Google Shape;173;p30"/>
          <p:cNvGraphicFramePr/>
          <p:nvPr/>
        </p:nvGraphicFramePr>
        <p:xfrm>
          <a:off x="1099688" y="10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{B75C3427-5EF4-479E-A3C9-1BD432D6C4FD}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4" name="Google Shape;174;p30"/>
          <p:cNvGraphicFramePr/>
          <p:nvPr/>
        </p:nvGraphicFramePr>
        <p:xfrm>
          <a:off x="2548200" y="89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{B75C3427-5EF4-479E-A3C9-1BD432D6C4FD}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以弗所书 Ephesians 6:4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5" name="Google Shape;175;p30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246301" y="237430"/>
            <a:ext cx="7886700" cy="52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引言：如何做个合神心意的好父亲</a:t>
            </a: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246300" y="786592"/>
            <a:ext cx="8699444" cy="405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一个父亲在父亲节的反思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从圣经领会“为父之道” – 如何做父亲</a:t>
            </a:r>
            <a:br>
              <a:rPr lang="en" sz="3000"/>
            </a:br>
            <a:r>
              <a:rPr lang="en" sz="3000"/>
              <a:t>“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</a:t>
            </a:r>
            <a:r>
              <a:rPr lang="en" sz="3000" b="1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作父亲的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，不要惹儿女的气，只要照著主的教训和警戒养育他们。</a:t>
            </a:r>
            <a:r>
              <a:rPr lang="en" sz="3000"/>
              <a:t>”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（以弗所书6:4）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父亲应该是儿女</a:t>
            </a:r>
            <a:endParaRPr sz="3000"/>
          </a:p>
          <a:p>
            <a:pPr marL="3429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1. 最好的朋友   2. 尽责的教练   3.辛勤的园丁</a:t>
            </a:r>
            <a:endParaRPr/>
          </a:p>
        </p:txBody>
      </p:sp>
      <p:sp>
        <p:nvSpPr>
          <p:cNvPr id="188" name="Google Shape;188;p32"/>
          <p:cNvSpPr txBox="1"/>
          <p:nvPr/>
        </p:nvSpPr>
        <p:spPr>
          <a:xfrm>
            <a:off x="8133001" y="4663889"/>
            <a:ext cx="527501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246301" y="237430"/>
            <a:ext cx="7886700" cy="52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1. 最好的朋友</a:t>
            </a:r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246300" y="786592"/>
            <a:ext cx="8699444" cy="422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你们作父亲的，</a:t>
            </a:r>
            <a:r>
              <a:rPr lang="en" sz="3000" b="1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不要惹儿女的气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，只要照著主的教训和警戒养育他们。</a:t>
            </a:r>
            <a:r>
              <a:rPr lang="en" sz="2400"/>
              <a:t>（弗6:4）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1.1 不要惹儿女的气</a:t>
            </a:r>
            <a:endParaRPr sz="3000"/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不把关系搞僵：Fathers, do not provoke your children to anger（惹儿女发怒）</a:t>
            </a:r>
            <a:endParaRPr sz="3000"/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与儿女建立亲密诚挚关系</a:t>
            </a:r>
            <a:endParaRPr sz="3000"/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我经历的一个深刻教训</a:t>
            </a:r>
            <a:endParaRPr sz="3000"/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莫使父子关系留裂痕：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你们作父亲的，不要惹儿女的气，恐怕他们失了志气</a:t>
            </a:r>
            <a:r>
              <a:rPr lang="en" sz="3000"/>
              <a:t>。</a:t>
            </a:r>
            <a:r>
              <a:rPr lang="en" sz="2400"/>
              <a:t>（歌罗西书3:21）</a:t>
            </a:r>
            <a:endParaRPr sz="3000"/>
          </a:p>
        </p:txBody>
      </p:sp>
      <p:sp>
        <p:nvSpPr>
          <p:cNvPr id="195" name="Google Shape;195;p33"/>
          <p:cNvSpPr txBox="1"/>
          <p:nvPr/>
        </p:nvSpPr>
        <p:spPr>
          <a:xfrm>
            <a:off x="8133001" y="4663889"/>
            <a:ext cx="527501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246301" y="237430"/>
            <a:ext cx="7886700" cy="52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1. 最好的朋友</a:t>
            </a:r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246300" y="786592"/>
            <a:ext cx="8699444" cy="422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你们作父亲的，</a:t>
            </a:r>
            <a:r>
              <a:rPr lang="en" sz="3000" b="1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不要惹儿女的气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，只要照著主的教训和警戒养育他们。</a:t>
            </a:r>
            <a:r>
              <a:rPr lang="en" sz="2400"/>
              <a:t>（弗6:4）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1.2 要为儿女祷告</a:t>
            </a:r>
            <a:endParaRPr sz="3000"/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父亲在家中有祭司的职分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约伯关心儿女属灵生命：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约伯打发人去叫他们自洁……按着他们众人的数目献燔祭</a:t>
            </a:r>
            <a:r>
              <a:rPr lang="en" sz="3000"/>
              <a:t>。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（约伯记1:5）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保罗为属灵儿子提摩太祷告：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祈祷的时候，不住的想念你</a:t>
            </a:r>
            <a:r>
              <a:rPr lang="en" sz="3000"/>
              <a:t>。</a:t>
            </a:r>
            <a:r>
              <a:rPr lang="en" sz="2400"/>
              <a:t>（提摩太后书1:3）</a:t>
            </a:r>
            <a:endParaRPr sz="2400"/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学习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约伯、保罗为下一代迫切祷告</a:t>
            </a:r>
            <a:endParaRPr sz="3000"/>
          </a:p>
        </p:txBody>
      </p:sp>
      <p:sp>
        <p:nvSpPr>
          <p:cNvPr id="202" name="Google Shape;202;p34"/>
          <p:cNvSpPr txBox="1"/>
          <p:nvPr/>
        </p:nvSpPr>
        <p:spPr>
          <a:xfrm>
            <a:off x="8133001" y="4663889"/>
            <a:ext cx="527501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246301" y="237430"/>
            <a:ext cx="7886700" cy="52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2. 尽责的教练</a:t>
            </a:r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body" idx="1"/>
          </p:nvPr>
        </p:nvSpPr>
        <p:spPr>
          <a:xfrm>
            <a:off x="246300" y="786592"/>
            <a:ext cx="8699444" cy="422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你们作父亲的，不要惹儿女的气，只要</a:t>
            </a:r>
            <a:r>
              <a:rPr lang="en" sz="3000" b="1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照著主的教训和警戒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（</a:t>
            </a:r>
            <a:r>
              <a:rPr lang="en" sz="3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Discipline and instruction of the Lord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）养育他们。</a:t>
            </a:r>
            <a:r>
              <a:rPr lang="en" sz="2400"/>
              <a:t>（弗6:4）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2.1 要教导圣经</a:t>
            </a:r>
            <a:endParaRPr sz="3000"/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神设立父亲的目的：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我眷顾他，为要叫他吩咐他的众子和他的眷属遵守我的道</a:t>
            </a:r>
            <a:r>
              <a:rPr lang="en" sz="3000"/>
              <a:t>。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创世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记18:19）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神指示教导的内容：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当教养孩童，使他走当行的道，就是到老也不偏离</a:t>
            </a:r>
            <a:r>
              <a:rPr lang="en" sz="3000"/>
              <a:t>。</a:t>
            </a:r>
            <a:r>
              <a:rPr lang="en" sz="2400"/>
              <a:t>（箴言22:6）</a:t>
            </a:r>
            <a:endParaRPr sz="2400"/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反思：我们怎样承担教导的责任</a:t>
            </a:r>
            <a:endParaRPr sz="3000"/>
          </a:p>
        </p:txBody>
      </p:sp>
      <p:sp>
        <p:nvSpPr>
          <p:cNvPr id="209" name="Google Shape;209;p35"/>
          <p:cNvSpPr txBox="1"/>
          <p:nvPr/>
        </p:nvSpPr>
        <p:spPr>
          <a:xfrm>
            <a:off x="8133001" y="4663889"/>
            <a:ext cx="527501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>
            <a:spLocks noGrp="1"/>
          </p:cNvSpPr>
          <p:nvPr>
            <p:ph type="title"/>
          </p:nvPr>
        </p:nvSpPr>
        <p:spPr>
          <a:xfrm>
            <a:off x="246301" y="237430"/>
            <a:ext cx="7886700" cy="52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2. 尽责的教练</a:t>
            </a:r>
            <a:endParaRPr/>
          </a:p>
        </p:txBody>
      </p:sp>
      <p:sp>
        <p:nvSpPr>
          <p:cNvPr id="215" name="Google Shape;215;p36"/>
          <p:cNvSpPr txBox="1">
            <a:spLocks noGrp="1"/>
          </p:cNvSpPr>
          <p:nvPr>
            <p:ph type="body" idx="1"/>
          </p:nvPr>
        </p:nvSpPr>
        <p:spPr>
          <a:xfrm>
            <a:off x="246300" y="786592"/>
            <a:ext cx="8699444" cy="422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你们作父亲的，不要惹儿女的气，只要</a:t>
            </a:r>
            <a:r>
              <a:rPr lang="en" sz="3000" b="1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照著主的教训和警戒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养育他们。</a:t>
            </a:r>
            <a:r>
              <a:rPr lang="en" sz="2400"/>
              <a:t>（弗6:4）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2.2 要言传身教（教师 – 教练）</a:t>
            </a:r>
            <a:endParaRPr sz="3000"/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身教是独善其身：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你只要谨慎，殷勤保守你的心灵，免得忘记你亲眼所看见的事，又免得你一生、这事离开你的心；总要传给你的子子孙孙</a:t>
            </a:r>
            <a:r>
              <a:rPr lang="en" sz="3000"/>
              <a:t>。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申4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:9）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身教是以身作则</a:t>
            </a:r>
            <a:endParaRPr sz="3000"/>
          </a:p>
          <a:p>
            <a:pPr marL="1778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我的经历与遗憾</a:t>
            </a:r>
            <a:endParaRPr sz="3000"/>
          </a:p>
        </p:txBody>
      </p:sp>
      <p:sp>
        <p:nvSpPr>
          <p:cNvPr id="216" name="Google Shape;216;p36"/>
          <p:cNvSpPr txBox="1"/>
          <p:nvPr/>
        </p:nvSpPr>
        <p:spPr>
          <a:xfrm>
            <a:off x="8133001" y="4663889"/>
            <a:ext cx="527501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On-screen Show (16:9)</PresentationFormat>
  <Paragraphs>78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Roboto</vt:lpstr>
      <vt:lpstr>Times New Roman</vt:lpstr>
      <vt:lpstr>Twentieth Century</vt:lpstr>
      <vt:lpstr>Arial</vt:lpstr>
      <vt:lpstr>KaiTi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引言：如何做个合神心意的好父亲</vt:lpstr>
      <vt:lpstr>1. 最好的朋友</vt:lpstr>
      <vt:lpstr>1. 最好的朋友</vt:lpstr>
      <vt:lpstr>2. 尽责的教练</vt:lpstr>
      <vt:lpstr>2. 尽责的教练</vt:lpstr>
      <vt:lpstr>3. 辛勤的园丁</vt:lpstr>
      <vt:lpstr>3. 辛勤的园丁</vt:lpstr>
      <vt:lpstr>应用：实际操练建议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1</cp:revision>
  <dcterms:modified xsi:type="dcterms:W3CDTF">2026-06-21T12:15:46Z</dcterms:modified>
</cp:coreProperties>
</file>