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Microsoft JhengHei" panose="020B0604030504040204" pitchFamily="34" charset="-120"/>
      <p:regular r:id="rId21"/>
      <p:bold r:id="rId22"/>
    </p:embeddedFont>
    <p:embeddedFont>
      <p:font typeface="SimSun-ExtB" panose="02010609060101010101" pitchFamily="49" charset="-122"/>
      <p:regular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97D372-95B2-408E-BA54-B678832CFBBF}">
  <a:tblStyle styleId="{F397D372-95B2-408E-BA54-B678832CFB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73fe7ccf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d73fe7ccf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ebf30b476c_2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g3ebf30b476c_2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ebf30b476c_2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g3ebf30b476c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ebf30b476c_2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g3ebf30b476c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ebf30b476c_2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g3ebf30b476c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bf30b476c_2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g3ebf30b476c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ebf30b476c_2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g3ebf30b476c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ebf30b476c_2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g3ebf30b476c_2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ebf30b476c_2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2" name="Google Shape;272;g3ebf30b476c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188f4e718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2188f4e718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eb78b2a39d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eb78b2a39d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eefd6d2cb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eefd6d2cb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d53d38686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3d53d38686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ebf30b476c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g3ebf30b476c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ebf30b476c_2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g3ebf30b476c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ebf30b476c_2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3ebf30b476c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ebf30b476c_2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g3ebf30b476c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50" name="Google Shape;150;p28"/>
          <p:cNvSpPr txBox="1"/>
          <p:nvPr/>
        </p:nvSpPr>
        <p:spPr>
          <a:xfrm>
            <a:off x="6735925" y="33142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51" name="Google Shape;151;p28"/>
          <p:cNvSpPr/>
          <p:nvPr/>
        </p:nvSpPr>
        <p:spPr>
          <a:xfrm>
            <a:off x="225" y="702500"/>
            <a:ext cx="9144000" cy="159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2" name="Google Shape;152;p28"/>
          <p:cNvGraphicFramePr/>
          <p:nvPr/>
        </p:nvGraphicFramePr>
        <p:xfrm>
          <a:off x="1445475" y="102575"/>
          <a:ext cx="5564425" cy="602522"/>
        </p:xfrm>
        <a:graphic>
          <a:graphicData uri="http://schemas.openxmlformats.org/drawingml/2006/table">
            <a:tbl>
              <a:tblPr>
                <a:noFill/>
                <a:tableStyleId>{F397D372-95B2-408E-BA54-B678832CFBBF}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金 句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3" name="Google Shape;153;p28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154" name="Google Shape;154;p28"/>
          <p:cNvGraphicFramePr/>
          <p:nvPr/>
        </p:nvGraphicFramePr>
        <p:xfrm>
          <a:off x="2314273" y="102586"/>
          <a:ext cx="5173900" cy="602522"/>
        </p:xfrm>
        <a:graphic>
          <a:graphicData uri="http://schemas.openxmlformats.org/drawingml/2006/table">
            <a:tbl>
              <a:tblPr>
                <a:noFill/>
                <a:tableStyleId>{F397D372-95B2-408E-BA54-B678832CFBBF}</a:tableStyleId>
              </a:tblPr>
              <a:tblGrid>
                <a:gridCol w="517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箴言 Proverbs 15:1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5" name="Google Shape;155;p28"/>
          <p:cNvGraphicFramePr/>
          <p:nvPr/>
        </p:nvGraphicFramePr>
        <p:xfrm>
          <a:off x="166475" y="1058265"/>
          <a:ext cx="8862425" cy="3847550"/>
        </p:xfrm>
        <a:graphic>
          <a:graphicData uri="http://schemas.openxmlformats.org/drawingml/2006/table">
            <a:tbl>
              <a:tblPr>
                <a:noFill/>
                <a:tableStyleId>{F397D372-95B2-408E-BA54-B678832CFBBF}</a:tableStyleId>
              </a:tblPr>
              <a:tblGrid>
                <a:gridCol w="886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47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chemeClr val="lt1"/>
                          </a:solidFill>
                        </a:rPr>
                        <a:t>1 回答柔和使怒消退，言语暴戾触动怒气。</a:t>
                      </a:r>
                      <a:endParaRPr sz="32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chemeClr val="lt1"/>
                          </a:solidFill>
                        </a:rPr>
                        <a:t>1 A gentle answer turns away wrath, but a harsh word stirs up anger.</a:t>
                      </a:r>
                      <a:endParaRPr sz="3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/>
          <p:nvPr/>
        </p:nvSpPr>
        <p:spPr>
          <a:xfrm>
            <a:off x="578044" y="340935"/>
            <a:ext cx="6223684" cy="5382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二.讨神喜悦要保持圣洁3-8</a:t>
            </a: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6" name="Google Shape;226;p37"/>
          <p:cNvSpPr txBox="1"/>
          <p:nvPr/>
        </p:nvSpPr>
        <p:spPr>
          <a:xfrm>
            <a:off x="379209" y="1070693"/>
            <a:ext cx="8077800" cy="3516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帖前4:3-8神的旨意就是要你们成为圣洁，远避淫行；要你们各人晓得怎样用圣洁、尊贵守着自己的身体，不放纵私欲的邪情，像那不认识神的外邦人。不要一个人在这事上越分，欺负他的弟兄，因为这一类的事，主必报应，正如我预先对你们说过，又切切嘱咐你们的。神召我们，本不是要我们沾染污秽，乃是要我们成为圣洁。所以，那弃绝的，不是弃绝人，乃是弃绝那赐圣灵给你们的神。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/>
          <p:nvPr/>
        </p:nvSpPr>
        <p:spPr>
          <a:xfrm>
            <a:off x="84406" y="385012"/>
            <a:ext cx="8674678" cy="454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1、保持性关系的圣洁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A、基督徒要逃避淫乱的事情，保守性的圣洁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8"/>
          <p:cNvSpPr/>
          <p:nvPr/>
        </p:nvSpPr>
        <p:spPr>
          <a:xfrm>
            <a:off x="358727" y="1796669"/>
            <a:ext cx="821553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来13:4 婚姻，人人都当尊重，床也不可污秽，因为苟合行淫的人，神必要审判。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8"/>
          <p:cNvSpPr/>
          <p:nvPr/>
        </p:nvSpPr>
        <p:spPr>
          <a:xfrm>
            <a:off x="-225083" y="3012645"/>
            <a:ext cx="46378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B、淫乱的破坏力非常的大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8"/>
          <p:cNvSpPr/>
          <p:nvPr/>
        </p:nvSpPr>
        <p:spPr>
          <a:xfrm>
            <a:off x="278630" y="4506914"/>
            <a:ext cx="681468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 i="0" u="none" strike="noStrike" cap="none">
                <a:solidFill>
                  <a:srgbClr val="000000"/>
                </a:solidFill>
                <a:latin typeface="SimSun-ExtB"/>
                <a:ea typeface="SimSun-ExtB"/>
                <a:cs typeface="SimSun-ExtB"/>
                <a:sym typeface="SimSun-ExtB"/>
              </a:rPr>
              <a:t>箴15:1 回答柔和，使怒消退；言语暴戾，触动怒气。</a:t>
            </a:r>
            <a:endParaRPr sz="2200" b="0" i="0" u="none" strike="noStrike" cap="none">
              <a:solidFill>
                <a:srgbClr val="000000"/>
              </a:solidFill>
              <a:latin typeface="SimSun-ExtB"/>
              <a:ea typeface="SimSun-ExtB"/>
              <a:cs typeface="SimSun-ExtB"/>
              <a:sym typeface="SimSun-ExtB"/>
            </a:endParaRPr>
          </a:p>
        </p:txBody>
      </p:sp>
      <p:sp>
        <p:nvSpPr>
          <p:cNvPr id="235" name="Google Shape;235;p38"/>
          <p:cNvSpPr/>
          <p:nvPr/>
        </p:nvSpPr>
        <p:spPr>
          <a:xfrm>
            <a:off x="189913" y="3534031"/>
            <a:ext cx="926357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SimSun-ExtB"/>
                <a:ea typeface="SimSun-ExtB"/>
                <a:cs typeface="SimSun-ExtB"/>
                <a:sym typeface="SimSun-ExtB"/>
              </a:rPr>
              <a:t>箴6:32-23 与妇人行淫的，便是无知，行这事的，必丧掉生命。他必受伤损，必被凌辱，他的羞耻不得涂抹。</a:t>
            </a:r>
            <a:endParaRPr sz="2400" b="0" i="0" u="none" strike="noStrike" cap="none">
              <a:solidFill>
                <a:srgbClr val="000000"/>
              </a:solidFill>
              <a:latin typeface="SimSun-ExtB"/>
              <a:ea typeface="SimSun-ExtB"/>
              <a:cs typeface="SimSun-ExtB"/>
              <a:sym typeface="SimSun-Ext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/>
          <p:nvPr/>
        </p:nvSpPr>
        <p:spPr>
          <a:xfrm>
            <a:off x="565483" y="397043"/>
            <a:ext cx="8313600" cy="4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i="0" u="none" strike="noStrike" cap="none">
                <a:solidFill>
                  <a:srgbClr val="000000"/>
                </a:solidFill>
                <a:latin typeface="SimSun-ExtB"/>
                <a:ea typeface="SimSun-ExtB"/>
                <a:cs typeface="SimSun-ExtB"/>
                <a:sym typeface="SimSun-ExtB"/>
              </a:rPr>
              <a:t>2、神召我们的目的是让我们圣洁7-8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SimSun-ExtB"/>
              <a:ea typeface="SimSun-ExtB"/>
              <a:cs typeface="SimSun-ExtB"/>
              <a:sym typeface="SimSun-Ext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SimSun-ExtB"/>
                <a:ea typeface="SimSun-ExtB"/>
                <a:cs typeface="SimSun-ExtB"/>
                <a:sym typeface="SimSun-ExtB"/>
              </a:rPr>
              <a:t>利11:45我是把你们从埃及地领出来的耶和华，要作你们的　神，所以你们要圣洁，因为我是圣洁的。</a:t>
            </a:r>
            <a:endParaRPr sz="24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/>
          <p:nvPr/>
        </p:nvSpPr>
        <p:spPr>
          <a:xfrm>
            <a:off x="522073" y="520267"/>
            <a:ext cx="5752117" cy="5348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三.讨神喜悦要活出爱9-10</a:t>
            </a: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6" name="Google Shape;246;p40"/>
          <p:cNvSpPr txBox="1"/>
          <p:nvPr/>
        </p:nvSpPr>
        <p:spPr>
          <a:xfrm>
            <a:off x="386787" y="1332308"/>
            <a:ext cx="8208300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帖前4:9-10论到弟兄们相爱，不用人写信给你们，因为你们自己蒙了　神的教训，叫你们彼此相爱。你们向马其顿全地的众弟兄固然是这样行，但我劝弟兄们要更加勉励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7" name="Google Shape;247;p40"/>
          <p:cNvSpPr/>
          <p:nvPr/>
        </p:nvSpPr>
        <p:spPr>
          <a:xfrm>
            <a:off x="161778" y="3413575"/>
            <a:ext cx="28809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1、活出彼此相爱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0"/>
          <p:cNvSpPr/>
          <p:nvPr/>
        </p:nvSpPr>
        <p:spPr>
          <a:xfrm>
            <a:off x="232117" y="3985412"/>
            <a:ext cx="90525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约壹4:8没有爱心的，就不认识神，因为神就是爱</a:t>
            </a: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/>
          <p:nvPr/>
        </p:nvSpPr>
        <p:spPr>
          <a:xfrm>
            <a:off x="386542" y="187037"/>
            <a:ext cx="8316900" cy="4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2、爱心不断长进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1"/>
          <p:cNvSpPr/>
          <p:nvPr/>
        </p:nvSpPr>
        <p:spPr>
          <a:xfrm>
            <a:off x="196947" y="980743"/>
            <a:ext cx="88063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【腓1:9】我所祷告的，就是要你们的爱心在知识和各样见识上多而又多，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/>
          <p:nvPr/>
        </p:nvSpPr>
        <p:spPr>
          <a:xfrm>
            <a:off x="522073" y="520267"/>
            <a:ext cx="5752117" cy="5348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四.讨神喜悦要努力的工作11-12</a:t>
            </a: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0" name="Google Shape;260;p42"/>
          <p:cNvSpPr txBox="1"/>
          <p:nvPr/>
        </p:nvSpPr>
        <p:spPr>
          <a:xfrm>
            <a:off x="386787" y="1332308"/>
            <a:ext cx="8208300" cy="145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帖前4:11-12又要立志作安静人，办自己的事，亲手作工，正如我们从前所吩咐你们的，叫你们可以向外人行事端正，自己也就没有什么缺乏了。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1" name="Google Shape;261;p42"/>
          <p:cNvSpPr/>
          <p:nvPr/>
        </p:nvSpPr>
        <p:spPr>
          <a:xfrm>
            <a:off x="260252" y="2879003"/>
            <a:ext cx="4676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1、</a:t>
            </a: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工作是为主作见证的途径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2"/>
          <p:cNvSpPr/>
          <p:nvPr/>
        </p:nvSpPr>
        <p:spPr>
          <a:xfrm>
            <a:off x="239150" y="3633719"/>
            <a:ext cx="905256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西3:23-24无论作什么，都要从心里作，像是给主作的，不是给人作的，因你们知道从主那里必得着基业为赏赐。你们所侍奉的乃是主基督。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/>
          <p:nvPr/>
        </p:nvSpPr>
        <p:spPr>
          <a:xfrm>
            <a:off x="386542" y="187037"/>
            <a:ext cx="8316900" cy="4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2、工作是供应自己和家庭的责任。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3"/>
          <p:cNvSpPr/>
          <p:nvPr/>
        </p:nvSpPr>
        <p:spPr>
          <a:xfrm>
            <a:off x="196947" y="980743"/>
            <a:ext cx="88063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腓1:9我所祷告的，就是要你们的爱心在知识和各样见识上多而又多，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3"/>
          <p:cNvSpPr/>
          <p:nvPr/>
        </p:nvSpPr>
        <p:spPr>
          <a:xfrm>
            <a:off x="305550" y="1932526"/>
            <a:ext cx="67681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腓2:4各人不要单顾自己的事，也要顾别人的事。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4"/>
          <p:cNvSpPr txBox="1">
            <a:spLocks noGrp="1"/>
          </p:cNvSpPr>
          <p:nvPr>
            <p:ph type="ctrTitle"/>
          </p:nvPr>
        </p:nvSpPr>
        <p:spPr>
          <a:xfrm>
            <a:off x="553453" y="276287"/>
            <a:ext cx="79650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icrosoft JhengHei"/>
              <a:buNone/>
            </a:pPr>
            <a:r>
              <a:rPr lang="en" sz="3600" b="1" u="sng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结语</a:t>
            </a:r>
            <a:endParaRPr sz="3600" b="1" u="sng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" name="Google Shape;275;p44"/>
          <p:cNvSpPr txBox="1">
            <a:spLocks noGrp="1"/>
          </p:cNvSpPr>
          <p:nvPr>
            <p:ph type="subTitle" idx="1"/>
          </p:nvPr>
        </p:nvSpPr>
        <p:spPr>
          <a:xfrm>
            <a:off x="218049" y="1022684"/>
            <a:ext cx="8481004" cy="3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2800"/>
              <a:t>基督徒要过讨神喜悦的生活，这是神的心意，是神拣选我们的目的。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2800"/>
              <a:t> </a:t>
            </a:r>
            <a:r>
              <a:rPr lang="en" sz="2800">
                <a:solidFill>
                  <a:srgbClr val="FF0000"/>
                </a:solidFill>
              </a:rPr>
              <a:t>讨神喜悦的人要谦卑，要有实际的行动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2800"/>
              <a:t>讨神喜悦的人要保持自己的圣洁，逃避一切的淫乱，努力的保守自己的婚姻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2800">
                <a:solidFill>
                  <a:srgbClr val="FF0000"/>
                </a:solidFill>
              </a:rPr>
              <a:t>讨神喜悦的生活当彼此相爱，并且在爱心上不断进步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2800"/>
              <a:t>讨神喜悦的生活要努力的工作。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29"/>
          <p:cNvGraphicFramePr/>
          <p:nvPr/>
        </p:nvGraphicFramePr>
        <p:xfrm>
          <a:off x="954296" y="8087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{F397D372-95B2-408E-BA54-B678832CFBBF}</a:tableStyleId>
              </a:tblPr>
              <a:tblGrid>
                <a:gridCol w="70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5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600" b="1">
                          <a:solidFill>
                            <a:schemeClr val="lt1"/>
                          </a:solidFill>
                        </a:rPr>
                        <a:t>讨神喜悦的生活</a:t>
                      </a:r>
                      <a:endParaRPr sz="46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1" name="Google Shape;161;p29"/>
          <p:cNvGraphicFramePr/>
          <p:nvPr/>
        </p:nvGraphicFramePr>
        <p:xfrm>
          <a:off x="370571" y="31910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{F397D372-95B2-408E-BA54-B678832CFBBF}</a:tableStyleId>
              </a:tblPr>
              <a:tblGrid>
                <a:gridCol w="869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5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200">
                          <a:solidFill>
                            <a:schemeClr val="lt1"/>
                          </a:solidFill>
                        </a:rPr>
                        <a:t>帖撒罗尼迦前书 4: 1-12</a:t>
                      </a:r>
                      <a:endParaRPr sz="3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2" name="Google Shape;162;p29"/>
          <p:cNvGraphicFramePr/>
          <p:nvPr/>
        </p:nvGraphicFramePr>
        <p:xfrm>
          <a:off x="653246" y="23893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{F397D372-95B2-408E-BA54-B678832CFBBF}</a:tableStyleId>
              </a:tblPr>
              <a:tblGrid>
                <a:gridCol w="765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</a:rPr>
                        <a:t>常亮 传道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p30"/>
          <p:cNvGraphicFramePr/>
          <p:nvPr/>
        </p:nvGraphicFramePr>
        <p:xfrm>
          <a:off x="58762" y="7847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{F397D372-95B2-408E-BA54-B678832CFBBF}</a:tableStyleId>
              </a:tblPr>
              <a:tblGrid>
                <a:gridCol w="908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chemeClr val="lt1"/>
                          </a:solidFill>
                        </a:rPr>
                        <a:t>4 弟兄们，我还有话说，我们靠着主耶稣求你们，劝你们：你们既然受了我们的教训，知道该怎样行可以讨神的喜悦，就要照你们现在所行的更加勉励。 2 你们原晓得我们凭主耶稣传给你们什么命令。 3 神的旨意就是要你们成为圣洁，远避淫行， 4 要你们各人晓得怎样用圣洁、尊贵守着自己的身体， 5 不放纵私欲的邪情，像那不认识神的外邦人。 6 不要一个人在这事上越分，欺负他的弟兄，因为这一类的事主必报应，正如我预先对你们说过，又切切嘱咐你们的。 </a:t>
                      </a:r>
                      <a:endParaRPr sz="2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8" name="Google Shape;168;p30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71" name="Google Shape;171;p30"/>
          <p:cNvSpPr txBox="1"/>
          <p:nvPr/>
        </p:nvSpPr>
        <p:spPr>
          <a:xfrm>
            <a:off x="6735950" y="37757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72" name="Google Shape;172;p30"/>
          <p:cNvSpPr/>
          <p:nvPr/>
        </p:nvSpPr>
        <p:spPr>
          <a:xfrm>
            <a:off x="0" y="694150"/>
            <a:ext cx="9144000" cy="9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73" name="Google Shape;173;p30"/>
          <p:cNvGraphicFramePr/>
          <p:nvPr/>
        </p:nvGraphicFramePr>
        <p:xfrm>
          <a:off x="1099688" y="10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{F397D372-95B2-408E-BA54-B678832CFBBF}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相关经文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4" name="Google Shape;174;p30"/>
          <p:cNvGraphicFramePr/>
          <p:nvPr/>
        </p:nvGraphicFramePr>
        <p:xfrm>
          <a:off x="2548200" y="893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{F397D372-95B2-408E-BA54-B678832CFBBF}</a:tableStyleId>
              </a:tblPr>
              <a:tblGrid>
                <a:gridCol w="63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帖撒罗尼迦前书 4: 1-12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5" name="Google Shape;175;p30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" name="Google Shape;180;p31"/>
          <p:cNvGraphicFramePr/>
          <p:nvPr/>
        </p:nvGraphicFramePr>
        <p:xfrm>
          <a:off x="58762" y="7847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{F397D372-95B2-408E-BA54-B678832CFBBF}</a:tableStyleId>
              </a:tblPr>
              <a:tblGrid>
                <a:gridCol w="908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chemeClr val="lt1"/>
                          </a:solidFill>
                        </a:rPr>
                        <a:t>7 神召我们本不是要我们沾染污秽，乃是要我们成为圣洁。 8 所以，那弃绝的不是弃绝人，乃是弃绝那赐圣灵给你们的神。</a:t>
                      </a:r>
                      <a:endParaRPr sz="26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chemeClr val="lt1"/>
                          </a:solidFill>
                        </a:rPr>
                        <a:t>9 论到弟兄们相爱，不用人写信给你们，因为你们自己蒙了神的教训，叫你们彼此相爱。 10 你们向马其顿全地的众弟兄固然是这样行，但我劝弟兄们要更加勉励。 11 又要立志做安静人，办自己的事，亲手做工，正如我们从前所吩咐你们的， 12 叫你们可以向外人行事端正，自己也就没有什么缺乏了。</a:t>
                      </a:r>
                      <a:endParaRPr sz="2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1" name="Google Shape;181;p31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84" name="Google Shape;184;p31"/>
          <p:cNvSpPr txBox="1"/>
          <p:nvPr/>
        </p:nvSpPr>
        <p:spPr>
          <a:xfrm>
            <a:off x="6735950" y="37757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85" name="Google Shape;185;p31"/>
          <p:cNvSpPr/>
          <p:nvPr/>
        </p:nvSpPr>
        <p:spPr>
          <a:xfrm>
            <a:off x="0" y="694150"/>
            <a:ext cx="9144000" cy="9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6" name="Google Shape;186;p31"/>
          <p:cNvGraphicFramePr/>
          <p:nvPr/>
        </p:nvGraphicFramePr>
        <p:xfrm>
          <a:off x="1099688" y="10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{F397D372-95B2-408E-BA54-B678832CFBBF}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相关经文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7" name="Google Shape;187;p31"/>
          <p:cNvGraphicFramePr/>
          <p:nvPr/>
        </p:nvGraphicFramePr>
        <p:xfrm>
          <a:off x="2548200" y="893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{F397D372-95B2-408E-BA54-B678832CFBBF}</a:tableStyleId>
              </a:tblPr>
              <a:tblGrid>
                <a:gridCol w="63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帖撒罗尼迦前书 4: 1-12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8" name="Google Shape;188;p31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Google Shape;193;p32"/>
          <p:cNvGraphicFramePr/>
          <p:nvPr/>
        </p:nvGraphicFramePr>
        <p:xfrm>
          <a:off x="954296" y="808716"/>
          <a:ext cx="7049800" cy="1035600"/>
        </p:xfrm>
        <a:graphic>
          <a:graphicData uri="http://schemas.openxmlformats.org/drawingml/2006/table">
            <a:tbl>
              <a:tblPr>
                <a:noFill/>
                <a:tableStyleId>{F397D372-95B2-408E-BA54-B678832CFBBF}</a:tableStyleId>
              </a:tblPr>
              <a:tblGrid>
                <a:gridCol w="70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5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600" b="1">
                          <a:solidFill>
                            <a:schemeClr val="lt1"/>
                          </a:solidFill>
                        </a:rPr>
                        <a:t>讨神喜悦的生活</a:t>
                      </a:r>
                      <a:endParaRPr sz="46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4" name="Google Shape;194;p32"/>
          <p:cNvGraphicFramePr/>
          <p:nvPr/>
        </p:nvGraphicFramePr>
        <p:xfrm>
          <a:off x="370571" y="3191036"/>
          <a:ext cx="8696425" cy="1265900"/>
        </p:xfrm>
        <a:graphic>
          <a:graphicData uri="http://schemas.openxmlformats.org/drawingml/2006/table">
            <a:tbl>
              <a:tblPr>
                <a:noFill/>
                <a:tableStyleId>{F397D372-95B2-408E-BA54-B678832CFBBF}</a:tableStyleId>
              </a:tblPr>
              <a:tblGrid>
                <a:gridCol w="869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5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200">
                          <a:solidFill>
                            <a:schemeClr val="lt1"/>
                          </a:solidFill>
                        </a:rPr>
                        <a:t>帖撒罗尼迦前书 4: 1-12</a:t>
                      </a:r>
                      <a:endParaRPr sz="3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5" name="Google Shape;195;p32"/>
          <p:cNvGraphicFramePr/>
          <p:nvPr/>
        </p:nvGraphicFramePr>
        <p:xfrm>
          <a:off x="653246" y="2389311"/>
          <a:ext cx="7651900" cy="1143500"/>
        </p:xfrm>
        <a:graphic>
          <a:graphicData uri="http://schemas.openxmlformats.org/drawingml/2006/table">
            <a:tbl>
              <a:tblPr>
                <a:noFill/>
                <a:tableStyleId>{F397D372-95B2-408E-BA54-B678832CFBBF}</a:tableStyleId>
              </a:tblPr>
              <a:tblGrid>
                <a:gridCol w="765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</a:rPr>
                        <a:t>常亮 传道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/>
          <p:nvPr/>
        </p:nvSpPr>
        <p:spPr>
          <a:xfrm>
            <a:off x="1446989" y="1103690"/>
            <a:ext cx="5012426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讨神喜悦的生活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读经：帖前4:1-12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ctrTitle"/>
          </p:nvPr>
        </p:nvSpPr>
        <p:spPr>
          <a:xfrm>
            <a:off x="553453" y="276287"/>
            <a:ext cx="79650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icrosoft JhengHei"/>
              <a:buNone/>
            </a:pPr>
            <a:r>
              <a:rPr lang="en" sz="3600" b="1" u="sng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引言</a:t>
            </a:r>
            <a:endParaRPr sz="3600" b="1" u="sng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6" name="Google Shape;206;p34"/>
          <p:cNvSpPr txBox="1">
            <a:spLocks noGrp="1"/>
          </p:cNvSpPr>
          <p:nvPr>
            <p:ph type="subTitle" idx="1"/>
          </p:nvPr>
        </p:nvSpPr>
        <p:spPr>
          <a:xfrm>
            <a:off x="553453" y="1022684"/>
            <a:ext cx="8145600" cy="3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318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3200" b="1">
                <a:latin typeface="Microsoft JhengHei"/>
                <a:ea typeface="Microsoft JhengHei"/>
                <a:cs typeface="Microsoft JhengHei"/>
                <a:sym typeface="Microsoft JhengHei"/>
              </a:rPr>
              <a:t>回顾：</a:t>
            </a:r>
            <a:r>
              <a:rPr lang="en" sz="3200" b="1"/>
              <a:t>患难中的信心与爱心</a:t>
            </a:r>
            <a:endParaRPr sz="3200"/>
          </a:p>
          <a:p>
            <a:pPr marL="431800" lvl="0" indent="-431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3200" b="1">
                <a:latin typeface="Microsoft JhengHei"/>
                <a:ea typeface="Microsoft JhengHei"/>
                <a:cs typeface="Microsoft JhengHei"/>
                <a:sym typeface="Microsoft JhengHei"/>
              </a:rPr>
              <a:t>科技的进步让人们犯罪更加隐蔽，更加方便</a:t>
            </a:r>
            <a:endParaRPr sz="32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/>
          <p:nvPr/>
        </p:nvSpPr>
        <p:spPr>
          <a:xfrm>
            <a:off x="335490" y="300700"/>
            <a:ext cx="7767501" cy="53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一.基督徒生活的目的就是讨神的喜悦1-2</a:t>
            </a: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2" name="Google Shape;212;p35"/>
          <p:cNvSpPr txBox="1"/>
          <p:nvPr/>
        </p:nvSpPr>
        <p:spPr>
          <a:xfrm>
            <a:off x="189914" y="862387"/>
            <a:ext cx="8700868" cy="179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帖前4:1-2弟兄们，我还有话说：我们靠着主耶稣求你们、劝你们，你们既然受了我们的教训，知道该怎样行，可以讨神的喜悦，就要照你们现在所行的，更加勉励。你们原晓得我们凭主耶稣传给你们什么命令。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5"/>
          <p:cNvSpPr/>
          <p:nvPr/>
        </p:nvSpPr>
        <p:spPr>
          <a:xfrm>
            <a:off x="189915" y="2891655"/>
            <a:ext cx="8799340" cy="2095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1、靠着主温柔谦卑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5"/>
          <p:cNvSpPr/>
          <p:nvPr/>
        </p:nvSpPr>
        <p:spPr>
          <a:xfrm>
            <a:off x="211016" y="3475544"/>
            <a:ext cx="893298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弥6:8世人哪，耶和华已指示你何为善，他向你所要的是什么呢？只要你行公义，好怜悯，存谦卑的心，与你的神同行。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/>
          <p:nvPr/>
        </p:nvSpPr>
        <p:spPr>
          <a:xfrm>
            <a:off x="384916" y="413148"/>
            <a:ext cx="8759084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2、讨神喜悦要体现在行为上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罗4:4-5作工的得工价，不算恩典，乃是该得的；惟有不作工的，只信称罪人为义的神，他的信就算为义。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0" name="Google Shape;220;p36"/>
          <p:cNvSpPr/>
          <p:nvPr/>
        </p:nvSpPr>
        <p:spPr>
          <a:xfrm>
            <a:off x="499402" y="2964287"/>
            <a:ext cx="837027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【太7:21】“凡称呼我‘主啊，主啊’的人，不能都进天国；惟独遵行我天父旨意的人，才能进去。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On-screen Show (16:9)</PresentationFormat>
  <Paragraphs>72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SimSun-ExtB</vt:lpstr>
      <vt:lpstr>Roboto</vt:lpstr>
      <vt:lpstr>Twentieth Century</vt:lpstr>
      <vt:lpstr>Microsoft JhengHei</vt:lpstr>
      <vt:lpstr>Arial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引言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结语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gw16</dc:creator>
  <cp:lastModifiedBy>G. Wang</cp:lastModifiedBy>
  <cp:revision>1</cp:revision>
  <dcterms:modified xsi:type="dcterms:W3CDTF">2026-06-14T13:41:57Z</dcterms:modified>
</cp:coreProperties>
</file>