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3" r:id="rId1"/>
    <p:sldMasterId id="2147483674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5143500" type="screen16x9"/>
  <p:notesSz cx="6858000" cy="9144000"/>
  <p:embeddedFontLst>
    <p:embeddedFont>
      <p:font typeface="Microsoft JhengHei" panose="020B0604030504040204" pitchFamily="34" charset="-120"/>
      <p:regular r:id="rId27"/>
      <p:bold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01ADB6-DEAF-4D65-949E-BD07E88365EA}">
  <a:tblStyle styleId="{3C01ADB6-DEAF-4D65-949E-BD07E88365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50"/>
      </p:cViewPr>
      <p:guideLst>
        <p:guide orient="horz" pos="11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d73fe7ccf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d73fe7ccfc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e28b90da5e_2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9" name="Google Shape;229;g3e28b90da5e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e28b90da5e_2_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4" name="Google Shape;234;g3e28b90da5e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e28b90da5e_2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3e28b90da5e_2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e28b90da5e_2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5" name="Google Shape;245;g3e28b90da5e_2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e28b90da5e_2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3" name="Google Shape;253;g3e28b90da5e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e28b90da5e_2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1" name="Google Shape;261;g3e28b90da5e_2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e28b90da5e_2_1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9" name="Google Shape;269;g3e28b90da5e_2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e28b90da5e_2_1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8" name="Google Shape;278;g3e28b90da5e_2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e28b90da5e_2_1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5" name="Google Shape;285;g3e28b90da5e_2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e28b90da5e_2_1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3" name="Google Shape;293;g3e28b90da5e_2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2188f4e718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32188f4e718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e28b90da5e_2_1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1" name="Google Shape;301;g3e28b90da5e_2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e28b90da5e_2_1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9" name="Google Shape;309;g3e28b90da5e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e28b90da5e_2_1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5" name="Google Shape;315;g3e28b90da5e_2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e28b90da5e_2_1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4" name="Google Shape;324;g3e28b90da5e_2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b02c6ccd13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b02c6ccd13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dfe1418ee4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dfe1418ee4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dfe1418ee4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dfe1418ee4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d53d38686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3d53d38686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e28b90da5e_2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3" name="Google Shape;213;g3e28b90da5e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e28b90da5e_2_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g3e28b90da5e_2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e28b90da5e_2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4" name="Google Shape;224;g3e28b90da5e_2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435894" y="1755648"/>
            <a:ext cx="8272200" cy="27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0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spcBef>
                <a:spcPts val="500"/>
              </a:spcBef>
              <a:spcAft>
                <a:spcPts val="5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5704463" y="481793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435894" y="4817936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7918725" y="4817936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435894" y="1755648"/>
            <a:ext cx="8272200" cy="27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0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spcBef>
                <a:spcPts val="500"/>
              </a:spcBef>
              <a:spcAft>
                <a:spcPts val="5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5704463" y="481793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35894" y="4817936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7918725" y="4817936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/>
          <p:nvPr/>
        </p:nvSpPr>
        <p:spPr>
          <a:xfrm>
            <a:off x="2" y="-4300"/>
            <a:ext cx="9144000" cy="70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8" name="Google Shape;14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0"/>
            <a:ext cx="646875" cy="6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8"/>
          <p:cNvSpPr txBox="1"/>
          <p:nvPr/>
        </p:nvSpPr>
        <p:spPr>
          <a:xfrm>
            <a:off x="6833975" y="21475"/>
            <a:ext cx="22878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倫 敦 國 語 宣 道 會   </a:t>
            </a:r>
            <a:endParaRPr sz="1800"/>
          </a:p>
        </p:txBody>
      </p:sp>
      <p:sp>
        <p:nvSpPr>
          <p:cNvPr id="150" name="Google Shape;150;p28"/>
          <p:cNvSpPr txBox="1"/>
          <p:nvPr/>
        </p:nvSpPr>
        <p:spPr>
          <a:xfrm>
            <a:off x="6735925" y="331425"/>
            <a:ext cx="23493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London Mandarin Alliance Church</a:t>
            </a:r>
            <a:endParaRPr sz="1100"/>
          </a:p>
        </p:txBody>
      </p:sp>
      <p:sp>
        <p:nvSpPr>
          <p:cNvPr id="151" name="Google Shape;151;p28"/>
          <p:cNvSpPr/>
          <p:nvPr/>
        </p:nvSpPr>
        <p:spPr>
          <a:xfrm>
            <a:off x="25688" y="740325"/>
            <a:ext cx="9144000" cy="121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52" name="Google Shape;152;p28"/>
          <p:cNvGraphicFramePr/>
          <p:nvPr/>
        </p:nvGraphicFramePr>
        <p:xfrm>
          <a:off x="1445475" y="102575"/>
          <a:ext cx="5564425" cy="602522"/>
        </p:xfrm>
        <a:graphic>
          <a:graphicData uri="http://schemas.openxmlformats.org/drawingml/2006/table">
            <a:tbl>
              <a:tblPr>
                <a:noFill/>
                <a:tableStyleId>{3C01ADB6-DEAF-4D65-949E-BD07E88365EA}</a:tableStyleId>
              </a:tblPr>
              <a:tblGrid>
                <a:gridCol w="504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600">
                          <a:solidFill>
                            <a:schemeClr val="dk1"/>
                          </a:solidFill>
                        </a:rPr>
                        <a:t>金 句</a:t>
                      </a:r>
                      <a:endParaRPr sz="2600"/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/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3" name="Google Shape;153;p28"/>
          <p:cNvSpPr txBox="1"/>
          <p:nvPr/>
        </p:nvSpPr>
        <p:spPr>
          <a:xfrm>
            <a:off x="2111425" y="-287950"/>
            <a:ext cx="40632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请记得在週報.xlsx档案修改内容！而</a:t>
            </a:r>
            <a:r>
              <a:rPr lang="en" sz="105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不在以下PPT更改！</a:t>
            </a:r>
            <a:r>
              <a:rPr lang="en" sz="105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谢谢！</a:t>
            </a:r>
            <a:endParaRPr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154" name="Google Shape;154;p28"/>
          <p:cNvGraphicFramePr/>
          <p:nvPr/>
        </p:nvGraphicFramePr>
        <p:xfrm>
          <a:off x="2314273" y="102586"/>
          <a:ext cx="5173900" cy="602522"/>
        </p:xfrm>
        <a:graphic>
          <a:graphicData uri="http://schemas.openxmlformats.org/drawingml/2006/table">
            <a:tbl>
              <a:tblPr>
                <a:noFill/>
                <a:tableStyleId>{3C01ADB6-DEAF-4D65-949E-BD07E88365EA}</a:tableStyleId>
              </a:tblPr>
              <a:tblGrid>
                <a:gridCol w="517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6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solidFill>
                            <a:srgbClr val="434343"/>
                          </a:solidFill>
                        </a:rPr>
                        <a:t>罗马书 Romans 6:23</a:t>
                      </a:r>
                      <a:endParaRPr sz="2600">
                        <a:solidFill>
                          <a:srgbClr val="43434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5" name="Google Shape;155;p28"/>
          <p:cNvGraphicFramePr/>
          <p:nvPr/>
        </p:nvGraphicFramePr>
        <p:xfrm>
          <a:off x="166475" y="973390"/>
          <a:ext cx="8862425" cy="3896775"/>
        </p:xfrm>
        <a:graphic>
          <a:graphicData uri="http://schemas.openxmlformats.org/drawingml/2006/table">
            <a:tbl>
              <a:tblPr>
                <a:noFill/>
                <a:tableStyleId>{3C01ADB6-DEAF-4D65-949E-BD07E88365EA}</a:tableStyleId>
              </a:tblPr>
              <a:tblGrid>
                <a:gridCol w="8862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96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u="sng">
                          <a:solidFill>
                            <a:schemeClr val="lt1"/>
                          </a:solidFill>
                        </a:rPr>
                        <a:t>罗马书 6:23</a:t>
                      </a:r>
                      <a:r>
                        <a:rPr lang="en" sz="3200">
                          <a:solidFill>
                            <a:schemeClr val="lt1"/>
                          </a:solidFill>
                        </a:rPr>
                        <a:t> 因为罪的工价乃是死，唯有神的恩赐，在我们的主基督耶稣里乃是永生。</a:t>
                      </a:r>
                      <a:endParaRPr sz="32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u="sng">
                          <a:solidFill>
                            <a:schemeClr val="lt1"/>
                          </a:solidFill>
                        </a:rPr>
                        <a:t>Romans 6:23</a:t>
                      </a:r>
                      <a:r>
                        <a:rPr lang="en" sz="3200">
                          <a:solidFill>
                            <a:schemeClr val="lt1"/>
                          </a:solidFill>
                        </a:rPr>
                        <a:t> For the wages of sin is death, but the gift of God is eternal life in Christ Jesus our Lord.</a:t>
                      </a:r>
                      <a:endParaRPr sz="3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"/>
          <p:cNvSpPr txBox="1">
            <a:spLocks noGrp="1"/>
          </p:cNvSpPr>
          <p:nvPr>
            <p:ph type="subTitle" idx="1"/>
          </p:nvPr>
        </p:nvSpPr>
        <p:spPr>
          <a:xfrm>
            <a:off x="0" y="393895"/>
            <a:ext cx="9144000" cy="4142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" sz="3200"/>
              <a:t>   6但提摩太刚才从你们那里回来，将你们信心和爱心的好消息报给我们，又说你们常常记念我们，切切地想见我们，如同我们想见你们一样。7所以弟兄们，我们在一切困苦患难之中，因着你们的信心就得了安慰。8你们若靠主站立得稳，我们就活了。9我们在神面前，因着你们甚是喜乐，为这一切喜乐，可用何等的感谢为你们报答　神呢？10我们昼夜切切地祈求，要见你们的面，补满你们信心的不足。</a:t>
            </a:r>
            <a:endParaRPr sz="3000"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8"/>
          <p:cNvSpPr txBox="1">
            <a:spLocks noGrp="1"/>
          </p:cNvSpPr>
          <p:nvPr>
            <p:ph type="subTitle" idx="1"/>
          </p:nvPr>
        </p:nvSpPr>
        <p:spPr>
          <a:xfrm>
            <a:off x="0" y="379828"/>
            <a:ext cx="8757139" cy="4142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" sz="3200"/>
              <a:t>    11愿神我们的父和我们的主耶稣，一直引领我们到你们那里去；12又愿主叫你们彼此相爱的心，并爱众人的心，都能增长、充足，如同我们爱你们一样，13好使你们当我们主耶稣同他众圣徒来的时候，在我们父　神面前心里坚固，成为圣洁，无可责备。</a:t>
            </a:r>
            <a:endParaRPr sz="3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42" name="Google Shape;242;p39"/>
          <p:cNvSpPr/>
          <p:nvPr/>
        </p:nvSpPr>
        <p:spPr>
          <a:xfrm>
            <a:off x="0" y="467664"/>
            <a:ext cx="8911882" cy="338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18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患难中的信心与爱心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-</a:t>
            </a:r>
            <a:r>
              <a:rPr lang="en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基督徒受患难是命定的 1-5</a:t>
            </a:r>
            <a:endParaRPr sz="4000" b="1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-</a:t>
            </a:r>
            <a:r>
              <a:rPr lang="en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在患难中有信心和爱心 6-10</a:t>
            </a:r>
            <a:endParaRPr sz="4000" b="1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-</a:t>
            </a:r>
            <a:r>
              <a:rPr lang="en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爱心的具体表现 11-13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0"/>
          <p:cNvSpPr/>
          <p:nvPr/>
        </p:nvSpPr>
        <p:spPr>
          <a:xfrm>
            <a:off x="335490" y="300700"/>
            <a:ext cx="6543612" cy="53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一.基督徒受患难是命定的 1-5</a:t>
            </a:r>
            <a:endParaRPr sz="30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48" name="Google Shape;248;p40"/>
          <p:cNvSpPr/>
          <p:nvPr/>
        </p:nvSpPr>
        <p:spPr>
          <a:xfrm>
            <a:off x="189915" y="2891655"/>
            <a:ext cx="8799340" cy="2095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0"/>
          <p:cNvSpPr/>
          <p:nvPr/>
        </p:nvSpPr>
        <p:spPr>
          <a:xfrm>
            <a:off x="218050" y="960425"/>
            <a:ext cx="8644596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帖前3:1我们既不能再忍，就愿意独自等在雅典，2打发我们的兄弟在基督福音上作神执事的提摩太前去坚固你们，并在你们所信的道上劝慰你们，3免得有人被诸般患难摇动，因为你们自己知道我们</a:t>
            </a:r>
            <a:r>
              <a:rPr lang="en"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受患难原是命定的</a:t>
            </a: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。4我们在你们那里的时候预先告诉你们，我们必受患难，以后果然应验了，你们也知道。5为此，我既不能再忍，就打发人去，要晓得你们的信心如何，恐怕那诱惑人的到底诱惑了你们，叫我们的劳苦归于徒然。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40"/>
          <p:cNvSpPr/>
          <p:nvPr/>
        </p:nvSpPr>
        <p:spPr>
          <a:xfrm>
            <a:off x="0" y="3787535"/>
            <a:ext cx="89335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【诗90:10】我们一生的年日是七十岁，若是强壮可到八十岁；但其中所矜夸的不过是</a:t>
            </a:r>
            <a:r>
              <a:rPr lang="en"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劳苦愁烦</a:t>
            </a: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，转眼成空，我们便如飞而去。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1"/>
          <p:cNvSpPr/>
          <p:nvPr/>
        </p:nvSpPr>
        <p:spPr>
          <a:xfrm>
            <a:off x="335490" y="300700"/>
            <a:ext cx="6543612" cy="53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一.基督徒受患难是命定的 1-5</a:t>
            </a:r>
            <a:endParaRPr sz="30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56" name="Google Shape;256;p41"/>
          <p:cNvSpPr/>
          <p:nvPr/>
        </p:nvSpPr>
        <p:spPr>
          <a:xfrm>
            <a:off x="189915" y="2891655"/>
            <a:ext cx="8799340" cy="2095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41"/>
          <p:cNvSpPr/>
          <p:nvPr/>
        </p:nvSpPr>
        <p:spPr>
          <a:xfrm>
            <a:off x="-91440" y="1106474"/>
            <a:ext cx="646843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1、由罪而带来的全人类普遍的患难。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41"/>
          <p:cNvSpPr/>
          <p:nvPr/>
        </p:nvSpPr>
        <p:spPr>
          <a:xfrm>
            <a:off x="133643" y="1852940"/>
            <a:ext cx="9010357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【罗6:23】因为罪的工价乃是死；惟有神的恩赐，在我们的主基督耶稣里，乃是永生。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【传1:13】我专心用智慧寻求查究天下所作的一切事，乃知　神叫世人所经练的是极重的劳苦。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2"/>
          <p:cNvSpPr/>
          <p:nvPr/>
        </p:nvSpPr>
        <p:spPr>
          <a:xfrm>
            <a:off x="335490" y="300700"/>
            <a:ext cx="6543612" cy="53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一.基督徒受患难是命定的 1-5</a:t>
            </a:r>
            <a:endParaRPr sz="30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64" name="Google Shape;264;p42"/>
          <p:cNvSpPr/>
          <p:nvPr/>
        </p:nvSpPr>
        <p:spPr>
          <a:xfrm>
            <a:off x="189915" y="2891655"/>
            <a:ext cx="8799340" cy="2095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42"/>
          <p:cNvSpPr/>
          <p:nvPr/>
        </p:nvSpPr>
        <p:spPr>
          <a:xfrm>
            <a:off x="-225082" y="909525"/>
            <a:ext cx="880241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2、因为基督徒的价值观与这个世界的价值观不一样</a:t>
            </a:r>
            <a:r>
              <a:rPr lang="en" sz="1400" b="0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。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42"/>
          <p:cNvSpPr/>
          <p:nvPr/>
        </p:nvSpPr>
        <p:spPr>
          <a:xfrm>
            <a:off x="133644" y="1640102"/>
            <a:ext cx="8911882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【约3:20】凡作恶的便恨光，并不来就光，恐怕他的行为受责备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【彼前4:3】因为往日随从外邦人的心意行邪淫、恶欲、醉酒、荒宴、群饮，并可恶拜偶像的事，时候已经够了【彼前4:4】他们在这些事上，见你们不与他们同奔那放荡无度的路，就以为怪，毁谤你们。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3"/>
          <p:cNvSpPr/>
          <p:nvPr/>
        </p:nvSpPr>
        <p:spPr>
          <a:xfrm>
            <a:off x="335490" y="300700"/>
            <a:ext cx="6543612" cy="53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一.基督徒受患难是命定的 1-5</a:t>
            </a:r>
            <a:endParaRPr sz="30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2" name="Google Shape;272;p43"/>
          <p:cNvSpPr/>
          <p:nvPr/>
        </p:nvSpPr>
        <p:spPr>
          <a:xfrm>
            <a:off x="189915" y="2891655"/>
            <a:ext cx="8799340" cy="2095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43"/>
          <p:cNvSpPr/>
          <p:nvPr/>
        </p:nvSpPr>
        <p:spPr>
          <a:xfrm>
            <a:off x="-147711" y="944695"/>
            <a:ext cx="718658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3、因我们要对付自己的罪而带来的患难。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3"/>
          <p:cNvSpPr/>
          <p:nvPr/>
        </p:nvSpPr>
        <p:spPr>
          <a:xfrm>
            <a:off x="0" y="1530166"/>
            <a:ext cx="8996289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【西3:5】所以要治死你们在地上的肢体，就如淫乱、污秽、邪情、恶欲和贪婪，贪婪就与拜偶像一样。6因这些事，神的忿怒必临到那悖逆之子。7当你们在这些事中活着的时候，也曾这样行过。8但现在你们要弃绝这一切的事，以及恼恨、忿怒、恶毒（或作“阴毒”）、毁谤，并口中污秽的言语。9不要彼此说谎，因你们已经脱去旧人和旧人的行为，10穿上了新人，这新人在知识上渐渐更新，正如造他主的形像。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43"/>
          <p:cNvSpPr/>
          <p:nvPr/>
        </p:nvSpPr>
        <p:spPr>
          <a:xfrm>
            <a:off x="208626" y="4309966"/>
            <a:ext cx="475001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4、</a:t>
            </a: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在患难中不要离开教会。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4"/>
          <p:cNvSpPr/>
          <p:nvPr/>
        </p:nvSpPr>
        <p:spPr>
          <a:xfrm>
            <a:off x="134911" y="404240"/>
            <a:ext cx="7081814" cy="5382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二.在患难中有信心和爱心6-10</a:t>
            </a:r>
            <a:endParaRPr sz="30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1" name="Google Shape;281;p44"/>
          <p:cNvSpPr/>
          <p:nvPr/>
        </p:nvSpPr>
        <p:spPr>
          <a:xfrm>
            <a:off x="509185" y="3664343"/>
            <a:ext cx="7447500" cy="13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2" name="Google Shape;282;p44"/>
          <p:cNvSpPr/>
          <p:nvPr/>
        </p:nvSpPr>
        <p:spPr>
          <a:xfrm>
            <a:off x="0" y="1337773"/>
            <a:ext cx="9144000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6但提摩太刚才从你们那里回来，将你们</a:t>
            </a:r>
            <a:r>
              <a:rPr lang="en" sz="2400" b="0" i="0" u="none" strike="noStrike" cap="none">
                <a:solidFill>
                  <a:srgbClr val="FF0000"/>
                </a:solidFill>
                <a:latin typeface="SimSun"/>
                <a:ea typeface="SimSun"/>
                <a:cs typeface="SimSun"/>
                <a:sym typeface="SimSun"/>
              </a:rPr>
              <a:t>信心</a:t>
            </a:r>
            <a:r>
              <a:rPr lang="en" sz="2400" b="0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和</a:t>
            </a:r>
            <a:r>
              <a:rPr lang="en" sz="2400" b="0" i="0" u="none" strike="noStrike" cap="none">
                <a:solidFill>
                  <a:srgbClr val="FF0000"/>
                </a:solidFill>
                <a:latin typeface="SimSun"/>
                <a:ea typeface="SimSun"/>
                <a:cs typeface="SimSun"/>
                <a:sym typeface="SimSun"/>
              </a:rPr>
              <a:t>爱心</a:t>
            </a:r>
            <a:r>
              <a:rPr lang="en" sz="2400" b="0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的好消息报给我们，又说你们常常记念我们，切切地想见我们，如同我们想见你们一样。7所以弟兄们，我们在一切困苦患难之中，因着你们的</a:t>
            </a:r>
            <a:r>
              <a:rPr lang="en" sz="2400" b="0" i="0" u="none" strike="noStrike" cap="none">
                <a:solidFill>
                  <a:srgbClr val="FF0000"/>
                </a:solidFill>
                <a:latin typeface="SimSun"/>
                <a:ea typeface="SimSun"/>
                <a:cs typeface="SimSun"/>
                <a:sym typeface="SimSun"/>
              </a:rPr>
              <a:t>信心</a:t>
            </a:r>
            <a:r>
              <a:rPr lang="en" sz="2400" b="0" i="0" u="none" strike="noStrike" cap="none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就得了安慰。8你们若靠主站立得稳，我们就活了。9我们在　神面前，因着你们甚是喜乐，为这一切喜乐，可用何等的感谢为你们报答神呢？10我们昼夜切切地祈求，要见你们的面，补满你们信心的不足。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5"/>
          <p:cNvSpPr/>
          <p:nvPr/>
        </p:nvSpPr>
        <p:spPr>
          <a:xfrm>
            <a:off x="205250" y="523815"/>
            <a:ext cx="7081814" cy="5382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二.在患难中有信心和爱心6-10</a:t>
            </a:r>
            <a:endParaRPr sz="30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8" name="Google Shape;288;p45"/>
          <p:cNvSpPr/>
          <p:nvPr/>
        </p:nvSpPr>
        <p:spPr>
          <a:xfrm>
            <a:off x="509185" y="3664343"/>
            <a:ext cx="7447500" cy="13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9" name="Google Shape;289;p45"/>
          <p:cNvSpPr/>
          <p:nvPr/>
        </p:nvSpPr>
        <p:spPr>
          <a:xfrm>
            <a:off x="-98473" y="1125529"/>
            <a:ext cx="431720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1、</a:t>
            </a: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信靠神主权的掌管。</a:t>
            </a:r>
            <a:endParaRPr/>
          </a:p>
          <a:p>
            <a:pPr marL="0" marR="0" lvl="0" indent="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45"/>
          <p:cNvSpPr/>
          <p:nvPr/>
        </p:nvSpPr>
        <p:spPr>
          <a:xfrm>
            <a:off x="196947" y="1731151"/>
            <a:ext cx="8623496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【</a:t>
            </a: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林前10:13】你们所遇见的试探，无非是人所能受的。　神是信实的，必不叫你们受试探过于所能受的。在受试探的时候，总要给你们开一条出路，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6"/>
          <p:cNvSpPr/>
          <p:nvPr/>
        </p:nvSpPr>
        <p:spPr>
          <a:xfrm>
            <a:off x="191183" y="650425"/>
            <a:ext cx="7081814" cy="5382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二.在患难中有信心和爱心6-10</a:t>
            </a:r>
            <a:endParaRPr sz="30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6" name="Google Shape;296;p46"/>
          <p:cNvSpPr/>
          <p:nvPr/>
        </p:nvSpPr>
        <p:spPr>
          <a:xfrm>
            <a:off x="509185" y="3664343"/>
            <a:ext cx="7447500" cy="13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7" name="Google Shape;297;p46"/>
          <p:cNvSpPr/>
          <p:nvPr/>
        </p:nvSpPr>
        <p:spPr>
          <a:xfrm>
            <a:off x="218049" y="1226048"/>
            <a:ext cx="39581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2、信</a:t>
            </a: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靠神同在的保守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46"/>
          <p:cNvSpPr/>
          <p:nvPr/>
        </p:nvSpPr>
        <p:spPr>
          <a:xfrm>
            <a:off x="211015" y="1879253"/>
            <a:ext cx="9172136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【诗121:4】保护以色列的，也不打盹也不睡觉。【诗121:5】保护你的是耶和华，耶和华在你右边荫庇你。【诗121:6】白日，太阳必不伤你；夜间，月亮必不害你。【诗121:7】耶和华要保护你，免受一切的灾害。他要保护你的性命。【诗121:8】你出你入，耶和华要保护你，从今时直到永远。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" name="Google Shape;160;p29"/>
          <p:cNvGraphicFramePr/>
          <p:nvPr/>
        </p:nvGraphicFramePr>
        <p:xfrm>
          <a:off x="954296" y="808716"/>
          <a:ext cx="7049800" cy="1035600"/>
        </p:xfrm>
        <a:graphic>
          <a:graphicData uri="http://schemas.openxmlformats.org/drawingml/2006/table">
            <a:tbl>
              <a:tblPr>
                <a:noFill/>
                <a:tableStyleId>{3C01ADB6-DEAF-4D65-949E-BD07E88365EA}</a:tableStyleId>
              </a:tblPr>
              <a:tblGrid>
                <a:gridCol w="704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35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4600" b="1">
                          <a:solidFill>
                            <a:schemeClr val="lt1"/>
                          </a:solidFill>
                        </a:rPr>
                        <a:t>患难中的信心与爱心</a:t>
                      </a:r>
                      <a:endParaRPr sz="46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1" name="Google Shape;161;p29"/>
          <p:cNvSpPr txBox="1"/>
          <p:nvPr/>
        </p:nvSpPr>
        <p:spPr>
          <a:xfrm>
            <a:off x="2631300" y="347025"/>
            <a:ext cx="6512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graphicFrame>
        <p:nvGraphicFramePr>
          <p:cNvPr id="162" name="Google Shape;162;p29"/>
          <p:cNvGraphicFramePr/>
          <p:nvPr/>
        </p:nvGraphicFramePr>
        <p:xfrm>
          <a:off x="370571" y="3191036"/>
          <a:ext cx="8696425" cy="1265900"/>
        </p:xfrm>
        <a:graphic>
          <a:graphicData uri="http://schemas.openxmlformats.org/drawingml/2006/table">
            <a:tbl>
              <a:tblPr>
                <a:noFill/>
                <a:tableStyleId>{3C01ADB6-DEAF-4D65-949E-BD07E88365EA}</a:tableStyleId>
              </a:tblPr>
              <a:tblGrid>
                <a:gridCol w="869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659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200">
                          <a:solidFill>
                            <a:schemeClr val="lt1"/>
                          </a:solidFill>
                        </a:rPr>
                        <a:t>帖撒罗尼迦前书 3:1～13</a:t>
                      </a:r>
                      <a:endParaRPr sz="3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3" name="Google Shape;163;p29"/>
          <p:cNvGraphicFramePr/>
          <p:nvPr/>
        </p:nvGraphicFramePr>
        <p:xfrm>
          <a:off x="653246" y="2389311"/>
          <a:ext cx="7651900" cy="1143500"/>
        </p:xfrm>
        <a:graphic>
          <a:graphicData uri="http://schemas.openxmlformats.org/drawingml/2006/table">
            <a:tbl>
              <a:tblPr>
                <a:noFill/>
                <a:tableStyleId>{3C01ADB6-DEAF-4D65-949E-BD07E88365EA}</a:tableStyleId>
              </a:tblPr>
              <a:tblGrid>
                <a:gridCol w="765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600">
                          <a:solidFill>
                            <a:schemeClr val="lt1"/>
                          </a:solidFill>
                        </a:rPr>
                        <a:t>常亮 传道</a:t>
                      </a:r>
                      <a:endParaRPr sz="36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7"/>
          <p:cNvSpPr/>
          <p:nvPr/>
        </p:nvSpPr>
        <p:spPr>
          <a:xfrm>
            <a:off x="170080" y="629323"/>
            <a:ext cx="7081814" cy="5382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二.在患难中有信心和爱心6-10</a:t>
            </a:r>
            <a:endParaRPr sz="30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4" name="Google Shape;304;p47"/>
          <p:cNvSpPr/>
          <p:nvPr/>
        </p:nvSpPr>
        <p:spPr>
          <a:xfrm>
            <a:off x="509185" y="3664343"/>
            <a:ext cx="7447500" cy="13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5" name="Google Shape;305;p47"/>
          <p:cNvSpPr/>
          <p:nvPr/>
        </p:nvSpPr>
        <p:spPr>
          <a:xfrm>
            <a:off x="182880" y="1352657"/>
            <a:ext cx="39757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3、什么是真正的信靠？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47"/>
          <p:cNvSpPr/>
          <p:nvPr/>
        </p:nvSpPr>
        <p:spPr>
          <a:xfrm>
            <a:off x="-28136" y="1921456"/>
            <a:ext cx="917213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【约14:21】有了我的命令又遵守的，这人就是爱我的；爱我的必蒙我父爱他，我也要爱他，并且要向他显现。”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8"/>
          <p:cNvSpPr/>
          <p:nvPr/>
        </p:nvSpPr>
        <p:spPr>
          <a:xfrm>
            <a:off x="163347" y="393658"/>
            <a:ext cx="8220998" cy="5348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三.爱心的具体表现。11-13</a:t>
            </a:r>
            <a:endParaRPr sz="30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2" name="Google Shape;312;p48"/>
          <p:cNvSpPr txBox="1"/>
          <p:nvPr/>
        </p:nvSpPr>
        <p:spPr>
          <a:xfrm>
            <a:off x="196873" y="1304172"/>
            <a:ext cx="8208300" cy="2223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11愿神我们的父和我们的主耶稣，一直引领我们到你们那里去；12又愿主叫你们彼此相爱的心，并爱众人的心，都能增长、充足，如同我们爱你们一样，13好使你们当我们主耶稣同他众圣徒来的时候，在我们父　神面前心里坚固，成为圣洁，无可责备。</a:t>
            </a:r>
            <a:endParaRPr sz="2800" b="1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9"/>
          <p:cNvSpPr/>
          <p:nvPr/>
        </p:nvSpPr>
        <p:spPr>
          <a:xfrm>
            <a:off x="0" y="421792"/>
            <a:ext cx="8220998" cy="5348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三.爱心的具体表现。11-13</a:t>
            </a:r>
            <a:endParaRPr sz="30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8" name="Google Shape;318;p49"/>
          <p:cNvSpPr/>
          <p:nvPr/>
        </p:nvSpPr>
        <p:spPr>
          <a:xfrm>
            <a:off x="211015" y="2773495"/>
            <a:ext cx="43348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2、爱众人的心，传扬福音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49"/>
          <p:cNvSpPr/>
          <p:nvPr/>
        </p:nvSpPr>
        <p:spPr>
          <a:xfrm>
            <a:off x="-182880" y="3427642"/>
            <a:ext cx="431720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3、盼望耶稣基督的再来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49"/>
          <p:cNvSpPr/>
          <p:nvPr/>
        </p:nvSpPr>
        <p:spPr>
          <a:xfrm>
            <a:off x="168813" y="1169778"/>
            <a:ext cx="288091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1、信徒彼此相爱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49"/>
          <p:cNvSpPr/>
          <p:nvPr/>
        </p:nvSpPr>
        <p:spPr>
          <a:xfrm>
            <a:off x="309490" y="1655992"/>
            <a:ext cx="834214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【约壹3:18】小子们哪，我们相爱，不要只在言语和舌头上，总要在行为和诚实上。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0"/>
          <p:cNvSpPr txBox="1">
            <a:spLocks noGrp="1"/>
          </p:cNvSpPr>
          <p:nvPr>
            <p:ph type="ctrTitle"/>
          </p:nvPr>
        </p:nvSpPr>
        <p:spPr>
          <a:xfrm>
            <a:off x="553453" y="276287"/>
            <a:ext cx="7965000" cy="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Microsoft JhengHei"/>
              <a:buNone/>
            </a:pPr>
            <a:r>
              <a:rPr lang="en" sz="3600" b="1" u="sng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结语</a:t>
            </a:r>
            <a:endParaRPr sz="3600" b="1" u="sng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7" name="Google Shape;327;p50"/>
          <p:cNvSpPr txBox="1">
            <a:spLocks noGrp="1"/>
          </p:cNvSpPr>
          <p:nvPr>
            <p:ph type="subTitle" idx="1"/>
          </p:nvPr>
        </p:nvSpPr>
        <p:spPr>
          <a:xfrm>
            <a:off x="218049" y="1022684"/>
            <a:ext cx="8686800" cy="3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" sz="2800"/>
              <a:t>我们会因为信耶稣而经历患难，</a:t>
            </a:r>
            <a:endParaRPr sz="2800"/>
          </a:p>
          <a:p>
            <a: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" sz="2800"/>
              <a:t>不光我们，每个人因为犯罪都会经历患难，</a:t>
            </a:r>
            <a:endParaRPr sz="2800"/>
          </a:p>
          <a:p>
            <a: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" sz="2800"/>
              <a:t>但是我们有神可以信靠，神掌管万有，神保护我们，</a:t>
            </a:r>
            <a:endParaRPr sz="2800"/>
          </a:p>
          <a:p>
            <a: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" sz="2800"/>
              <a:t>爱心是我们信心的外显，</a:t>
            </a:r>
            <a:endParaRPr sz="2800"/>
          </a:p>
          <a:p>
            <a: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" sz="2800"/>
              <a:t>我们当彼此相爱，</a:t>
            </a:r>
            <a:endParaRPr sz="2800"/>
          </a:p>
          <a:p>
            <a: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" sz="2800"/>
              <a:t>并且爱众人的灵魂，传扬福音，预备等候主的再来。</a:t>
            </a:r>
            <a:endParaRPr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" name="Google Shape;168;p30"/>
          <p:cNvGraphicFramePr/>
          <p:nvPr/>
        </p:nvGraphicFramePr>
        <p:xfrm>
          <a:off x="58762" y="78479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{3C01ADB6-DEAF-4D65-949E-BD07E88365EA}</a:tableStyleId>
              </a:tblPr>
              <a:tblGrid>
                <a:gridCol w="908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1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u="sng">
                          <a:solidFill>
                            <a:schemeClr val="lt1"/>
                          </a:solidFill>
                        </a:rPr>
                        <a:t>帖撒罗尼迦前书三章</a:t>
                      </a:r>
                      <a:r>
                        <a:rPr lang="en" sz="3000">
                          <a:solidFill>
                            <a:schemeClr val="lt1"/>
                          </a:solidFill>
                        </a:rPr>
                        <a:t> 1 我们既不能再忍，就愿意独自等在雅典， 2 打发我们的兄弟——在基督福音上做神执事的提摩太前去，坚固你们，并在你们所信的道上劝慰你们， 3 免得有人被诸般患难摇动。因为你们自己知道，我们受患难原是命定的。 4 我们在你们那里的时候，预先告诉你们我们必受患难，以后果然应验了，你们也知道。</a:t>
                      </a:r>
                      <a:endParaRPr sz="3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9" name="Google Shape;169;p30"/>
          <p:cNvSpPr/>
          <p:nvPr/>
        </p:nvSpPr>
        <p:spPr>
          <a:xfrm>
            <a:off x="2" y="-4300"/>
            <a:ext cx="9144000" cy="70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0" name="Google Shape;17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0"/>
            <a:ext cx="646875" cy="6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0"/>
          <p:cNvSpPr txBox="1"/>
          <p:nvPr/>
        </p:nvSpPr>
        <p:spPr>
          <a:xfrm>
            <a:off x="6833975" y="21475"/>
            <a:ext cx="22878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倫 敦 國 語 宣 道 會   </a:t>
            </a:r>
            <a:endParaRPr sz="1800"/>
          </a:p>
        </p:txBody>
      </p:sp>
      <p:sp>
        <p:nvSpPr>
          <p:cNvPr id="172" name="Google Shape;172;p30"/>
          <p:cNvSpPr txBox="1"/>
          <p:nvPr/>
        </p:nvSpPr>
        <p:spPr>
          <a:xfrm>
            <a:off x="6735950" y="377575"/>
            <a:ext cx="23493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London Mandarin Alliance Church</a:t>
            </a:r>
            <a:endParaRPr sz="1100"/>
          </a:p>
        </p:txBody>
      </p:sp>
      <p:sp>
        <p:nvSpPr>
          <p:cNvPr id="173" name="Google Shape;173;p30"/>
          <p:cNvSpPr/>
          <p:nvPr/>
        </p:nvSpPr>
        <p:spPr>
          <a:xfrm>
            <a:off x="0" y="694150"/>
            <a:ext cx="9144000" cy="92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74" name="Google Shape;174;p30"/>
          <p:cNvGraphicFramePr/>
          <p:nvPr/>
        </p:nvGraphicFramePr>
        <p:xfrm>
          <a:off x="1099688" y="101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{3C01ADB6-DEAF-4D65-949E-BD07E88365EA}</a:tableStyleId>
              </a:tblPr>
              <a:tblGrid>
                <a:gridCol w="504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600">
                          <a:solidFill>
                            <a:schemeClr val="dk1"/>
                          </a:solidFill>
                        </a:rPr>
                        <a:t>相关经文</a:t>
                      </a:r>
                      <a:endParaRPr sz="2600"/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/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5" name="Google Shape;175;p30"/>
          <p:cNvGraphicFramePr/>
          <p:nvPr/>
        </p:nvGraphicFramePr>
        <p:xfrm>
          <a:off x="2548200" y="8937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{3C01ADB6-DEAF-4D65-949E-BD07E88365EA}</a:tableStyleId>
              </a:tblPr>
              <a:tblGrid>
                <a:gridCol w="630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solidFill>
                            <a:srgbClr val="434343"/>
                          </a:solidFill>
                        </a:rPr>
                        <a:t>帖撒罗尼迦前书 3:1～13</a:t>
                      </a:r>
                      <a:endParaRPr sz="2600">
                        <a:solidFill>
                          <a:srgbClr val="434343"/>
                        </a:solidFill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6" name="Google Shape;176;p30"/>
          <p:cNvSpPr txBox="1"/>
          <p:nvPr/>
        </p:nvSpPr>
        <p:spPr>
          <a:xfrm>
            <a:off x="2111425" y="-287950"/>
            <a:ext cx="40632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请记得在週報.xlsx档案修改内容！而</a:t>
            </a:r>
            <a:r>
              <a:rPr lang="en" sz="105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不在以下PPT更改！</a:t>
            </a:r>
            <a:r>
              <a:rPr lang="en" sz="105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谢谢！</a:t>
            </a:r>
            <a:endParaRPr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" name="Google Shape;181;p31"/>
          <p:cNvGraphicFramePr/>
          <p:nvPr/>
        </p:nvGraphicFramePr>
        <p:xfrm>
          <a:off x="58762" y="78479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{3C01ADB6-DEAF-4D65-949E-BD07E88365EA}</a:tableStyleId>
              </a:tblPr>
              <a:tblGrid>
                <a:gridCol w="908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1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lt1"/>
                          </a:solidFill>
                        </a:rPr>
                        <a:t>5 为此，我既不能再忍，就打发人去，要晓得你们的信心如何，恐怕那诱惑人的到底诱惑了你们，叫我们的劳苦归于徒然。 6 但提摩太刚才从你们那里回来，将你们信心和爱心的好消息报给我们，又说你们常常记念我们，切切地想见我们，如同我们想见你们一样。 7 所以弟兄们，我们在一切困苦患难之中，因着你们的信心就得了安慰。 8 你们若靠主站立得稳，我们就活了。 </a:t>
                      </a:r>
                      <a:endParaRPr sz="3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2" name="Google Shape;182;p31"/>
          <p:cNvSpPr/>
          <p:nvPr/>
        </p:nvSpPr>
        <p:spPr>
          <a:xfrm>
            <a:off x="2" y="-4300"/>
            <a:ext cx="9144000" cy="70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3" name="Google Shape;18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0"/>
            <a:ext cx="646875" cy="6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1"/>
          <p:cNvSpPr txBox="1"/>
          <p:nvPr/>
        </p:nvSpPr>
        <p:spPr>
          <a:xfrm>
            <a:off x="6833975" y="21475"/>
            <a:ext cx="22878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倫 敦 國 語 宣 道 會   </a:t>
            </a:r>
            <a:endParaRPr sz="1800"/>
          </a:p>
        </p:txBody>
      </p:sp>
      <p:sp>
        <p:nvSpPr>
          <p:cNvPr id="185" name="Google Shape;185;p31"/>
          <p:cNvSpPr txBox="1"/>
          <p:nvPr/>
        </p:nvSpPr>
        <p:spPr>
          <a:xfrm>
            <a:off x="6735950" y="377575"/>
            <a:ext cx="23493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London Mandarin Alliance Church</a:t>
            </a:r>
            <a:endParaRPr sz="1100"/>
          </a:p>
        </p:txBody>
      </p:sp>
      <p:sp>
        <p:nvSpPr>
          <p:cNvPr id="186" name="Google Shape;186;p31"/>
          <p:cNvSpPr/>
          <p:nvPr/>
        </p:nvSpPr>
        <p:spPr>
          <a:xfrm>
            <a:off x="0" y="694150"/>
            <a:ext cx="9144000" cy="92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87" name="Google Shape;187;p31"/>
          <p:cNvGraphicFramePr/>
          <p:nvPr/>
        </p:nvGraphicFramePr>
        <p:xfrm>
          <a:off x="1099688" y="101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{3C01ADB6-DEAF-4D65-949E-BD07E88365EA}</a:tableStyleId>
              </a:tblPr>
              <a:tblGrid>
                <a:gridCol w="504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600">
                          <a:solidFill>
                            <a:schemeClr val="dk1"/>
                          </a:solidFill>
                        </a:rPr>
                        <a:t>相关经文</a:t>
                      </a:r>
                      <a:endParaRPr sz="2600"/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/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8" name="Google Shape;188;p31"/>
          <p:cNvGraphicFramePr/>
          <p:nvPr/>
        </p:nvGraphicFramePr>
        <p:xfrm>
          <a:off x="2548200" y="8937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{3C01ADB6-DEAF-4D65-949E-BD07E88365EA}</a:tableStyleId>
              </a:tblPr>
              <a:tblGrid>
                <a:gridCol w="630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solidFill>
                            <a:srgbClr val="434343"/>
                          </a:solidFill>
                        </a:rPr>
                        <a:t>帖撒罗尼迦前书 3:1～13</a:t>
                      </a:r>
                      <a:endParaRPr sz="2600">
                        <a:solidFill>
                          <a:srgbClr val="434343"/>
                        </a:solidFill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9" name="Google Shape;189;p31"/>
          <p:cNvSpPr txBox="1"/>
          <p:nvPr/>
        </p:nvSpPr>
        <p:spPr>
          <a:xfrm>
            <a:off x="2111425" y="-287950"/>
            <a:ext cx="40632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请记得在週報.xlsx档案修改内容！而</a:t>
            </a:r>
            <a:r>
              <a:rPr lang="en" sz="105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不在以下PPT更改！</a:t>
            </a:r>
            <a:r>
              <a:rPr lang="en" sz="105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谢谢！</a:t>
            </a:r>
            <a:endParaRPr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" name="Google Shape;194;p32"/>
          <p:cNvGraphicFramePr/>
          <p:nvPr/>
        </p:nvGraphicFramePr>
        <p:xfrm>
          <a:off x="58762" y="78647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{3C01ADB6-DEAF-4D65-949E-BD07E88365EA}</a:tableStyleId>
              </a:tblPr>
              <a:tblGrid>
                <a:gridCol w="895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72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chemeClr val="lt1"/>
                          </a:solidFill>
                        </a:rPr>
                        <a:t>9 我们在神面前，因着你们甚是喜乐，为这一切喜乐，可用何等的感谢为你们报答神呢！ 10 我们昼夜切切地祈求，要见你们的面，补满你们信心的不足。11 愿神我们的父和我们的主耶稣，一直引领我们到你们那里去！ 12 又愿主叫你们彼此相爱的心并爱众人的心，都能增长、充足，如同我们爱你们一样， 13 好使你们当我们主耶稣同他众圣徒来的时候，在我们父神面前心里坚固，成为圣洁，无可责备！</a:t>
                      </a:r>
                      <a:endParaRPr sz="3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5" name="Google Shape;195;p32"/>
          <p:cNvSpPr/>
          <p:nvPr/>
        </p:nvSpPr>
        <p:spPr>
          <a:xfrm>
            <a:off x="2" y="-4300"/>
            <a:ext cx="9144000" cy="70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6" name="Google Shape;19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0"/>
            <a:ext cx="646875" cy="6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2"/>
          <p:cNvSpPr txBox="1"/>
          <p:nvPr/>
        </p:nvSpPr>
        <p:spPr>
          <a:xfrm>
            <a:off x="6833975" y="21475"/>
            <a:ext cx="22878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倫 敦 國 語 宣 道 會   </a:t>
            </a:r>
            <a:endParaRPr sz="1800"/>
          </a:p>
        </p:txBody>
      </p:sp>
      <p:sp>
        <p:nvSpPr>
          <p:cNvPr id="198" name="Google Shape;198;p32"/>
          <p:cNvSpPr txBox="1"/>
          <p:nvPr/>
        </p:nvSpPr>
        <p:spPr>
          <a:xfrm>
            <a:off x="6735950" y="377575"/>
            <a:ext cx="23493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London Mandarin Alliance Church</a:t>
            </a:r>
            <a:endParaRPr sz="1100"/>
          </a:p>
        </p:txBody>
      </p:sp>
      <p:sp>
        <p:nvSpPr>
          <p:cNvPr id="199" name="Google Shape;199;p32"/>
          <p:cNvSpPr/>
          <p:nvPr/>
        </p:nvSpPr>
        <p:spPr>
          <a:xfrm>
            <a:off x="0" y="694150"/>
            <a:ext cx="9144000" cy="92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00" name="Google Shape;200;p32"/>
          <p:cNvGraphicFramePr/>
          <p:nvPr/>
        </p:nvGraphicFramePr>
        <p:xfrm>
          <a:off x="1099688" y="101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{3C01ADB6-DEAF-4D65-949E-BD07E88365EA}</a:tableStyleId>
              </a:tblPr>
              <a:tblGrid>
                <a:gridCol w="504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600">
                          <a:solidFill>
                            <a:schemeClr val="dk1"/>
                          </a:solidFill>
                        </a:rPr>
                        <a:t>相关经文</a:t>
                      </a:r>
                      <a:endParaRPr sz="2600"/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/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1" name="Google Shape;201;p32"/>
          <p:cNvGraphicFramePr/>
          <p:nvPr/>
        </p:nvGraphicFramePr>
        <p:xfrm>
          <a:off x="2548200" y="8937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{3C01ADB6-DEAF-4D65-949E-BD07E88365EA}</a:tableStyleId>
              </a:tblPr>
              <a:tblGrid>
                <a:gridCol w="630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solidFill>
                            <a:srgbClr val="434343"/>
                          </a:solidFill>
                        </a:rPr>
                        <a:t>帖撒罗尼迦前书 3:1～13</a:t>
                      </a:r>
                      <a:endParaRPr sz="2600">
                        <a:solidFill>
                          <a:srgbClr val="434343"/>
                        </a:solidFill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2" name="Google Shape;202;p32"/>
          <p:cNvSpPr txBox="1"/>
          <p:nvPr/>
        </p:nvSpPr>
        <p:spPr>
          <a:xfrm>
            <a:off x="2111425" y="-287950"/>
            <a:ext cx="40632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请记得在週報.xlsx档案修改内容！而</a:t>
            </a:r>
            <a:r>
              <a:rPr lang="en" sz="105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不在以下PPT更改！</a:t>
            </a:r>
            <a:r>
              <a:rPr lang="en" sz="105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谢谢！</a:t>
            </a:r>
            <a:endParaRPr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" name="Google Shape;207;p33"/>
          <p:cNvGraphicFramePr/>
          <p:nvPr/>
        </p:nvGraphicFramePr>
        <p:xfrm>
          <a:off x="954296" y="80871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{3C01ADB6-DEAF-4D65-949E-BD07E88365EA}</a:tableStyleId>
              </a:tblPr>
              <a:tblGrid>
                <a:gridCol w="704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35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4600" b="1">
                          <a:solidFill>
                            <a:schemeClr val="lt1"/>
                          </a:solidFill>
                        </a:rPr>
                        <a:t>患难中的信心与爱心</a:t>
                      </a:r>
                      <a:endParaRPr sz="46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8" name="Google Shape;208;p33"/>
          <p:cNvSpPr txBox="1"/>
          <p:nvPr/>
        </p:nvSpPr>
        <p:spPr>
          <a:xfrm>
            <a:off x="2631300" y="347025"/>
            <a:ext cx="6512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graphicFrame>
        <p:nvGraphicFramePr>
          <p:cNvPr id="209" name="Google Shape;209;p33"/>
          <p:cNvGraphicFramePr/>
          <p:nvPr/>
        </p:nvGraphicFramePr>
        <p:xfrm>
          <a:off x="370571" y="319103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{3C01ADB6-DEAF-4D65-949E-BD07E88365EA}</a:tableStyleId>
              </a:tblPr>
              <a:tblGrid>
                <a:gridCol w="869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659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200">
                          <a:solidFill>
                            <a:schemeClr val="lt1"/>
                          </a:solidFill>
                        </a:rPr>
                        <a:t>帖撒罗尼迦前书 3:1～13</a:t>
                      </a:r>
                      <a:endParaRPr sz="3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0" name="Google Shape;210;p33"/>
          <p:cNvGraphicFramePr/>
          <p:nvPr/>
        </p:nvGraphicFramePr>
        <p:xfrm>
          <a:off x="653246" y="23893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{3C01ADB6-DEAF-4D65-949E-BD07E88365EA}</a:tableStyleId>
              </a:tblPr>
              <a:tblGrid>
                <a:gridCol w="765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600">
                          <a:solidFill>
                            <a:schemeClr val="lt1"/>
                          </a:solidFill>
                        </a:rPr>
                        <a:t>常亮 传道</a:t>
                      </a:r>
                      <a:endParaRPr sz="36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/>
          <p:nvPr/>
        </p:nvSpPr>
        <p:spPr>
          <a:xfrm>
            <a:off x="773724" y="1103690"/>
            <a:ext cx="8201464" cy="13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患难中的信心与爱心</a:t>
            </a:r>
            <a:endParaRPr sz="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读经：帖前3:1-13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 txBox="1">
            <a:spLocks noGrp="1"/>
          </p:cNvSpPr>
          <p:nvPr>
            <p:ph type="ctrTitle"/>
          </p:nvPr>
        </p:nvSpPr>
        <p:spPr>
          <a:xfrm>
            <a:off x="553453" y="276287"/>
            <a:ext cx="7965000" cy="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Microsoft JhengHei"/>
              <a:buNone/>
            </a:pPr>
            <a:r>
              <a:rPr lang="en" sz="3600" b="1" u="sng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引言</a:t>
            </a:r>
            <a:endParaRPr sz="3600" b="1" u="sng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1" name="Google Shape;221;p35"/>
          <p:cNvSpPr txBox="1">
            <a:spLocks noGrp="1"/>
          </p:cNvSpPr>
          <p:nvPr>
            <p:ph type="subTitle" idx="1"/>
          </p:nvPr>
        </p:nvSpPr>
        <p:spPr>
          <a:xfrm>
            <a:off x="553453" y="1022684"/>
            <a:ext cx="8456904" cy="3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318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回顾：</a:t>
            </a:r>
            <a:r>
              <a:rPr lang="en" sz="3200" b="1"/>
              <a:t>得胜的道</a:t>
            </a:r>
            <a:endParaRPr sz="30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lvl="0" indent="-431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" sz="3200" b="1"/>
              <a:t>患难是每一个人都会面对的</a:t>
            </a:r>
            <a:endParaRPr sz="3200" b="1"/>
          </a:p>
          <a:p>
            <a:pPr marL="431800" lvl="0" indent="-431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" sz="3200" b="1"/>
              <a:t>圣经没有保证我们一信主就难处都得到解决。</a:t>
            </a:r>
            <a:endParaRPr sz="3000"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6"/>
          <p:cNvSpPr txBox="1">
            <a:spLocks noGrp="1"/>
          </p:cNvSpPr>
          <p:nvPr>
            <p:ph type="subTitle" idx="1"/>
          </p:nvPr>
        </p:nvSpPr>
        <p:spPr>
          <a:xfrm>
            <a:off x="-295422" y="564466"/>
            <a:ext cx="9439422" cy="431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318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800"/>
              <a:t>    </a:t>
            </a:r>
            <a:r>
              <a:rPr lang="en" sz="3200"/>
              <a:t>帖前3:1我们既不能再忍，就愿意独自等在雅典，2打发我们的兄弟在基督福音上作神执事的提摩太前去坚固你们，并在你们所信的道上劝慰你们，3免得有人被诸般患难摇动，因为你们自己知道我们受患难原是命定的。4我们在你们那里的时候预先告诉你们，我们必受患难，以后果然应验了，你们也知道。5为此，我既不能再忍，就打发人去，要晓得你们的信心如何，恐怕那诱惑人的到底诱惑了你们，叫我们的劳苦归于徒然。</a:t>
            </a:r>
            <a:endParaRPr sz="3200"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814</Words>
  <Application>Microsoft Office PowerPoint</Application>
  <PresentationFormat>On-screen Show (16:9)</PresentationFormat>
  <Paragraphs>92</Paragraphs>
  <Slides>23</Slides>
  <Notes>23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Twentieth Century</vt:lpstr>
      <vt:lpstr>Calibri</vt:lpstr>
      <vt:lpstr>Microsoft JhengHei</vt:lpstr>
      <vt:lpstr>Roboto</vt:lpstr>
      <vt:lpstr>SimSun</vt:lpstr>
      <vt:lpstr>Arial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引言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结语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gw16</dc:creator>
  <cp:lastModifiedBy>G. Wang</cp:lastModifiedBy>
  <cp:revision>1</cp:revision>
  <dcterms:modified xsi:type="dcterms:W3CDTF">2026-05-17T23:08:38Z</dcterms:modified>
</cp:coreProperties>
</file>