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KaiTi" panose="02010609060101010101" pitchFamily="49" charset="-122"/>
      <p:regular r:id="rId22"/>
    </p:embeddedFont>
    <p:embeddedFont>
      <p:font typeface="Microsoft Yahei" panose="020B0503020204020204" pitchFamily="34" charset="-122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9AC86C-D3CC-4FEC-A6CC-B353BE65BFD0}">
  <a:tblStyle styleId="{449AC86C-D3CC-4FEC-A6CC-B353BE65BF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fec80c2dc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dfec80c2dc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fec80c2dc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dfec80c2dc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fec80c2dc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dfec80c2dc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fec80c2dc_2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dfec80c2dc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fec80c2dc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dfec80c2dc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fec80c2dc_2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dfec80c2dc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fec80c2dc_2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dfec80c2dc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fec80c2dc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dfec80c2dc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fec80c2dc_2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dfec80c2d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fe1418ee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fe1418ee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fe1418ee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fe1418ee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53d3868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d53d3868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dfec80c2dc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dfec80c2d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fec80c2dc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dfec80c2dc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fec80c2dc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dfec80c2d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5688" y="740325"/>
            <a:ext cx="9144000" cy="12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腓立比书 Philippians 4: 6-7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25700" y="899940"/>
          <a:ext cx="9280075" cy="4525975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92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lt1"/>
                          </a:solidFill>
                        </a:rPr>
                        <a:t>6 应当一无挂虑，只要凡事借着祷告、祈求和感谢，将你们所要的告诉神。 7 神所赐出人意外的平安，必在基督耶稣里保守你们的心怀意念。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lt1"/>
                          </a:solidFill>
                        </a:rPr>
                        <a:t>6 Do not be anxious about anything, but in every situation, by prayer and petition, with thanksgiving, present your requests to God. 7 And the peace of God, which transcends all understanding, will guard your hearts and your minds in Christ Jesus.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392018" y="273845"/>
            <a:ext cx="8303187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1. 哈拿是一个祷告的母亲</a:t>
            </a:r>
            <a:endParaRPr sz="3000" b="1"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363474" y="890518"/>
            <a:ext cx="8497062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1.1 遇到困难时祷告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哈拿生命中有一个极大痛苦 – 不育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哈拿困苦中有一个特别秘诀 – 祷告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哈拿心里愁苦，就痛痛哭泣，祈祷耶和华，许愿说：「万军之耶和华啊，你若垂顾婢女的苦情，眷念不忘婢女，赐我一个儿子，我必使他终身归与耶和华，不用剃头刀剃他的头。」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(1:10-11)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392018" y="273845"/>
            <a:ext cx="8303187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1. 哈拿是一个祷告的母亲</a:t>
            </a:r>
            <a:endParaRPr sz="3000" b="1"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363474" y="890518"/>
            <a:ext cx="8497062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1.1 遇到困难时祷告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你也在任何的愁苦之中吗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学习哈拿来到神面前祷告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应当一无挂虑，只要凡事藉著祷告、祈求，和感谢，将你们所要的告诉神。神所赐、出人意外的平安必在基督耶稣里保守你们的心怀意念。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 </a:t>
            </a:r>
            <a:endParaRPr sz="300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(腓利比书4:6-7)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385316" y="273845"/>
            <a:ext cx="8242873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1. 哈拿是一个祷告的母亲</a:t>
            </a:r>
            <a:endParaRPr sz="3000" b="1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356616" y="890518"/>
            <a:ext cx="8435340" cy="397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1.2 蒙受祝福时祷告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哈拿祷告蒙神垂听并受祝福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耶和华顾念哈拿，哈拿就怀孕。日期满足，生了一个儿子，给他起名叫撒母耳，说：「这是我从耶和华那里求来的。」</a:t>
            </a:r>
            <a:r>
              <a:rPr lang="en" sz="2400"/>
              <a:t>（1:19a-20）</a:t>
            </a:r>
            <a:endParaRPr sz="2400"/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哈拿回到圣殿中祷告感谢神</a:t>
            </a:r>
            <a:endParaRPr sz="3000" b="0" i="0" u="none" strike="noStrike" cap="non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凡事要奉我们主耶稣基督的名常常感谢父神。</a:t>
            </a:r>
            <a:endParaRPr sz="3000" b="0" i="0" u="none" strike="noStrike" cap="non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（以弗所书5:20）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358510" y="273845"/>
            <a:ext cx="8316590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2. 哈拿是一个敬虔的母亲</a:t>
            </a:r>
            <a:endParaRPr sz="3000" b="1"/>
          </a:p>
        </p:txBody>
      </p:sp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329184" y="890518"/>
            <a:ext cx="8510778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2.1 敬虔体现在日常生活中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全家敬虔、持守献祭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在耶和华面前敬拜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（1:19）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…到了耶和华的殿；又带了三只公牛，一伊法细面，一皮袋酒。（那时，孩子还小。）宰了一只公牛，就领孩子到以利面前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（1:24-25）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358510" y="273845"/>
            <a:ext cx="8309888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2. 哈拿是一个敬虔的母亲</a:t>
            </a:r>
            <a:endParaRPr sz="3000" b="1"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329184" y="890518"/>
            <a:ext cx="8503920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2.2 敬虔体现在信守承诺中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按照许愿献上儿子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妇人说：「主啊，我敢在你面前起誓，从前在你这里站著祈求耶和华的那妇人，就是我。我祈求为要得这孩子；耶和华已将我所求的赐给我了。所以，我将这孩子归与耶和华，使他终身归与耶和华。」於是在那里敬拜耶和华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（1:26-28）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父母敬虔守约是对孩子的极大祝福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371914" y="273845"/>
            <a:ext cx="8289784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3. 哈拿是一个尽责的母亲</a:t>
            </a:r>
            <a:endParaRPr sz="3000" b="1"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342900" y="890518"/>
            <a:ext cx="8483346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3.1 放手让孩子经历磨练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在圣殿中服事神是艰苦环境磨练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</a:rPr>
              <a:t>3.2 切实对孩子关心照顾</a:t>
            </a:r>
            <a:endParaRPr sz="3000">
              <a:solidFill>
                <a:srgbClr val="000000"/>
              </a:solidFill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</a:rPr>
              <a:t>具体关怀：定期探望、送衣送食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母亲的关爱无可替代</a:t>
            </a:r>
            <a:endParaRPr sz="3000">
              <a:solidFill>
                <a:srgbClr val="000000"/>
              </a:solidFill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</a:rPr>
              <a:t>心灵塑造：潜移默化、言传身教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亲子的教育不可或缺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</p:txBody>
      </p:sp>
      <p:sp>
        <p:nvSpPr>
          <p:cNvPr id="272" name="Google Shape;272;p42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351808" y="273845"/>
            <a:ext cx="8316591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4. 哈拿是一个蒙福的母亲</a:t>
            </a:r>
            <a:endParaRPr sz="3000" b="1"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322326" y="890518"/>
            <a:ext cx="8510778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4.1 家庭多子多孙是极大的祝福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耶和华眷顾哈拿，他就怀孕生了三个儿子，两个女儿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（2:21）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生养众多、盖满全地是神的心意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影响人类繁衍的因素：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 社会政治因素、生存环境因素、犯罪悖逆因素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351808" y="273845"/>
            <a:ext cx="8296486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4. 哈拿是一个蒙福的母亲</a:t>
            </a:r>
            <a:endParaRPr sz="3000" b="1"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322326" y="890518"/>
            <a:ext cx="8490204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/>
              <a:t>4.2 后代蒙神重用是极大的祝福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那孩子撒母耳在耶和华面前渐渐长大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（2:21）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撒母耳是圣经中的伟人（士师、先知、祭司）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膏立以色列的君王大卫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若想让后代蒙神使用，学习哈拿的榜样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4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385942" y="266987"/>
            <a:ext cx="8296486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结语：合神心意的母亲</a:t>
            </a:r>
            <a:endParaRPr sz="3000" b="1"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356616" y="883660"/>
            <a:ext cx="8490204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每个敬虔的人背后，都有一位祷告的母亲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哈拿既有祷告的恩赐、又有敬虔的情怀，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对儿子既磨练又关爱，因此她蒙神祝福；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她的儿子撒母耳成为神使用的贵重器皿。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愿所有母亲都像哈拿；儿女都像撒母耳。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45"/>
          <p:cNvGrpSpPr/>
          <p:nvPr/>
        </p:nvGrpSpPr>
        <p:grpSpPr>
          <a:xfrm rot="10800000" flipH="1">
            <a:off x="510750" y="3267626"/>
            <a:ext cx="7072322" cy="1026178"/>
            <a:chOff x="712602" y="3981450"/>
            <a:chExt cx="9429762" cy="1456398"/>
          </a:xfrm>
        </p:grpSpPr>
        <p:pic>
          <p:nvPicPr>
            <p:cNvPr id="295" name="Google Shape;295;p45"/>
            <p:cNvPicPr preferRelativeResize="0"/>
            <p:nvPr/>
          </p:nvPicPr>
          <p:blipFill rotWithShape="1">
            <a:blip r:embed="rId3">
              <a:alphaModFix/>
            </a:blip>
            <a:srcRect b="49370"/>
            <a:stretch/>
          </p:blipFill>
          <p:spPr>
            <a:xfrm>
              <a:off x="712602" y="3981450"/>
              <a:ext cx="4830441" cy="1456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5"/>
            <p:cNvPicPr preferRelativeResize="0"/>
            <p:nvPr/>
          </p:nvPicPr>
          <p:blipFill rotWithShape="1">
            <a:blip r:embed="rId3">
              <a:alphaModFix/>
            </a:blip>
            <a:srcRect b="49370"/>
            <a:stretch/>
          </p:blipFill>
          <p:spPr>
            <a:xfrm flipH="1">
              <a:off x="5544737" y="3981450"/>
              <a:ext cx="4597627" cy="145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哈拿-合神心意的母亲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300">
                          <a:solidFill>
                            <a:schemeClr val="lt1"/>
                          </a:solidFill>
                        </a:rPr>
                        <a:t>撒母耳记上 1 Samuel 1: 10-20；26-28</a:t>
                      </a:r>
                      <a:endParaRPr sz="3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9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李东光 牧师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10 哈拿心里愁苦，就痛痛哭泣，祈祷耶和华， 11 许愿说：“万军之耶和华啊！你若垂顾婢女的苦情，眷念不忘婢女，赐我一个儿子，我必使他终身归于耶和华，不用剃头刀剃他的头。”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12 哈拿在耶和华面前不住地祈祷，以利定睛看她的嘴。 13 原来哈拿心中默祷，只动嘴唇，不出声音，因此以利以为她喝醉了。 14 以利对她说：“你要醉到几时呢？你不应该喝酒。” 15 哈拿回答说：“主啊，不是这样。我是心里愁苦的妇人，清酒浓酒都没有喝，但在耶和华面前倾心吐意。 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撒母耳记上 1: 10-20；26-28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1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16 不要将婢女看做不正经的女子，我因被人激动，愁苦太多，所以祈求到如今。” 17 以利说：“你可以平平安安地回去，愿以色列的神允准你向他所求的！” 18 哈拿说：“愿婢女在你眼前蒙恩。”于是妇人走去吃饭，面上再不带愁容了。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19 次日清早他们起来，在耶和华面前敬拜，就回拉玛，到了家里。以利加拿和妻哈拿同房，耶和华顾念哈拿， 20 哈拿就怀孕。日期满足，生了一个儿子，给他起名叫撒母耳，说：“这是我从耶和华那里求来的。”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2" name="Google Shape;182;p31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85" name="Google Shape;185;p31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86" name="Google Shape;186;p31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7" name="Google Shape;187;p31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31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撒母耳记上 1: 10-20；26-28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9" name="Google Shape;189;p31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32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</a:rPr>
                        <a:t>26 妇人说：“主啊，我敢在你面前起誓，从前在你这里站着祈求耶和华的那妇人就是我。 27 我祈求为要得这孩子，耶和华已将我所求的赐给我了。 28 所以，我将这孩子归于耶和华，使他终身归于耶和华。”于是在那里敬拜耶和华。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" name="Google Shape;195;p32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98" name="Google Shape;198;p32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99" name="Google Shape;199;p32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0" name="Google Shape;200;p32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Google Shape;201;p32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撒母耳记上 1: 10-20；26-28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2" name="Google Shape;202;p32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3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哈拿-合神心意的母亲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8" name="Google Shape;208;p33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209" name="Google Shape;209;p33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撒母耳记上 1 Samuel 1: 10-20；26-28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0" name="Google Shape;210;p33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{449AC86C-D3CC-4FEC-A6CC-B353BE65BFD0}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李东光 牧师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1" name="Google Shape;221;p35"/>
          <p:cNvSpPr txBox="1">
            <a:spLocks noGrp="1"/>
          </p:cNvSpPr>
          <p:nvPr>
            <p:ph type="ctrTitle"/>
          </p:nvPr>
        </p:nvSpPr>
        <p:spPr>
          <a:xfrm>
            <a:off x="4354830" y="1542982"/>
            <a:ext cx="4423410" cy="215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icrosoft Yahei"/>
              <a:buNone/>
            </a:pPr>
            <a:r>
              <a:rPr lang="en" sz="7200" b="1">
                <a:latin typeface="Microsoft Yahei"/>
                <a:ea typeface="Microsoft Yahei"/>
                <a:cs typeface="Microsoft Yahei"/>
                <a:sym typeface="Microsoft Yahei"/>
              </a:rPr>
              <a:t>哈  拿</a:t>
            </a:r>
            <a:br>
              <a:rPr lang="en" b="1"/>
            </a:br>
            <a:br>
              <a:rPr lang="en" sz="2100"/>
            </a:br>
            <a:r>
              <a:rPr lang="en">
                <a:latin typeface="Microsoft Yahei"/>
                <a:ea typeface="Microsoft Yahei"/>
                <a:cs typeface="Microsoft Yahei"/>
                <a:sym typeface="Microsoft Yahei"/>
              </a:rPr>
              <a:t>合神心意的母亲</a:t>
            </a:r>
            <a:endParaRPr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2" name="Google Shape;222;p35"/>
          <p:cNvSpPr txBox="1">
            <a:spLocks noGrp="1"/>
          </p:cNvSpPr>
          <p:nvPr>
            <p:ph type="subTitle" idx="1"/>
          </p:nvPr>
        </p:nvSpPr>
        <p:spPr>
          <a:xfrm>
            <a:off x="1373886" y="3290441"/>
            <a:ext cx="2980944" cy="149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2700">
                <a:latin typeface="Microsoft Yahei"/>
                <a:ea typeface="Microsoft Yahei"/>
                <a:cs typeface="Microsoft Yahei"/>
                <a:sym typeface="Microsoft Yahei"/>
              </a:rPr>
              <a:t>撒母耳记上</a:t>
            </a:r>
            <a:endParaRPr sz="27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2700">
                <a:latin typeface="Microsoft Yahei"/>
                <a:ea typeface="Microsoft Yahei"/>
                <a:cs typeface="Microsoft Yahei"/>
                <a:sym typeface="Microsoft Yahei"/>
              </a:rPr>
              <a:t>1:10-20, 26-28</a:t>
            </a:r>
            <a:endParaRPr/>
          </a:p>
        </p:txBody>
      </p:sp>
      <p:sp>
        <p:nvSpPr>
          <p:cNvPr id="223" name="Google Shape;223;p35"/>
          <p:cNvSpPr txBox="1"/>
          <p:nvPr/>
        </p:nvSpPr>
        <p:spPr>
          <a:xfrm>
            <a:off x="4616577" y="3973766"/>
            <a:ext cx="4118800" cy="69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2026年</a:t>
            </a:r>
            <a:r>
              <a:rPr lang="en" sz="3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母亲节</a:t>
            </a:r>
            <a:r>
              <a:rPr lang="en" sz="3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主日证道</a:t>
            </a:r>
            <a:endParaRPr sz="3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05421" y="273845"/>
            <a:ext cx="8262979" cy="57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引言：母亲节联想</a:t>
            </a:r>
            <a:endParaRPr sz="3000" b="1"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377190" y="890518"/>
            <a:ext cx="8455914" cy="3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母亲节的设立源自对神创造母亲的感恩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纪念母亲节根本意义是感谢造母亲的神</a:t>
            </a:r>
            <a:endParaRPr sz="3000"/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/>
              <a:t>神创造父母体现了祂对人类的美好旨意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虽然神有灵的余力能造多人，他不是单造一人吗？为何只造一人呢？乃是他愿人得虔诚的後裔。所以当谨守你们的心，谁也不可以诡诈待幼年所娶的妻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 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（玛拉基书2:15）</a:t>
            </a:r>
            <a:endParaRPr sz="2400"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一位合神心意的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母亲 – 哈拿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4363630" y="4673666"/>
            <a:ext cx="38362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On-screen Show (16:9)</PresentationFormat>
  <Paragraphs>103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KaiTi</vt:lpstr>
      <vt:lpstr>SimSun</vt:lpstr>
      <vt:lpstr>Arial</vt:lpstr>
      <vt:lpstr>Twentieth Century</vt:lpstr>
      <vt:lpstr>Roboto</vt:lpstr>
      <vt:lpstr>Microsoft Yahei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哈  拿  合神心意的母亲</vt:lpstr>
      <vt:lpstr>引言：母亲节联想</vt:lpstr>
      <vt:lpstr>1. 哈拿是一个祷告的母亲</vt:lpstr>
      <vt:lpstr>1. 哈拿是一个祷告的母亲</vt:lpstr>
      <vt:lpstr>1. 哈拿是一个祷告的母亲</vt:lpstr>
      <vt:lpstr>2. 哈拿是一个敬虔的母亲</vt:lpstr>
      <vt:lpstr>2. 哈拿是一个敬虔的母亲</vt:lpstr>
      <vt:lpstr>3. 哈拿是一个尽责的母亲</vt:lpstr>
      <vt:lpstr>4. 哈拿是一个蒙福的母亲</vt:lpstr>
      <vt:lpstr>4. 哈拿是一个蒙福的母亲</vt:lpstr>
      <vt:lpstr>结语：合神心意的母亲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2026-05-10T01:47:13Z</dcterms:modified>
</cp:coreProperties>
</file>