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3" r:id="rId1"/>
    <p:sldMasterId id="2147483674" r:id="rId2"/>
  </p:sldMasterIdLst>
  <p:notesMasterIdLst>
    <p:notesMasterId r:id="rId2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5143500" type="screen16x9"/>
  <p:notesSz cx="6858000" cy="9144000"/>
  <p:embeddedFontLst>
    <p:embeddedFont>
      <p:font typeface="Microsoft JhengHei" panose="020B0604030504040204" pitchFamily="34" charset="-120"/>
      <p:regular r:id="rId22"/>
      <p:bold r:id="rId23"/>
    </p:embeddedFont>
    <p:embeddedFont>
      <p:font typeface="Roboto" panose="02000000000000000000" pitchFamily="2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1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8B910E2-FD98-434F-996D-2F9A4FE0F75E}">
  <a:tblStyle styleId="{B8B910E2-FD98-434F-996D-2F9A4FE0F75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3" d="100"/>
          <a:sy n="133" d="100"/>
        </p:scale>
        <p:origin x="906" y="126"/>
      </p:cViewPr>
      <p:guideLst>
        <p:guide orient="horz" pos="11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d73fe7ccfc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d73fe7ccfc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e70003930a_2_9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0" name="Google Shape;220;g3e70003930a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e70003930a_2_10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5" name="Google Shape;225;g3e70003930a_2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e70003930a_2_10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0" name="Google Shape;230;g3e70003930a_2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e70003930a_2_1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7" name="Google Shape;237;g3e70003930a_2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e70003930a_2_1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2" name="Google Shape;242;g3e70003930a_2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e70003930a_2_1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7" name="Google Shape;247;g3e70003930a_2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e70003930a_2_1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2" name="Google Shape;252;g3e70003930a_2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e70003930a_2_1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8" name="Google Shape;258;g3e70003930a_2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e70003930a_2_1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4" name="Google Shape;264;g3e70003930a_2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2188f4e718_0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g32188f4e718_0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b02c6ccd13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b02c6ccd13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db53379c11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db53379c11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e70003930a_2_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2" name="Google Shape;192;g3e70003930a_2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e70003930a_2_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7" name="Google Shape;197;g3e70003930a_2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e70003930a_2_8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3" name="Google Shape;203;g3e70003930a_2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e70003930a_2_8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8" name="Google Shape;208;g3e70003930a_2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e70003930a_2_9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3" name="Google Shape;213;g3e70003930a_2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_HEADER_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435894" y="526617"/>
            <a:ext cx="8272200" cy="8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1"/>
          </p:nvPr>
        </p:nvSpPr>
        <p:spPr>
          <a:xfrm>
            <a:off x="435894" y="1755648"/>
            <a:ext cx="8272200" cy="27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3048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l">
              <a:spcBef>
                <a:spcPts val="5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l">
              <a:spcBef>
                <a:spcPts val="5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l">
              <a:spcBef>
                <a:spcPts val="5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l">
              <a:spcBef>
                <a:spcPts val="500"/>
              </a:spcBef>
              <a:spcAft>
                <a:spcPts val="5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5704463" y="481793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435894" y="4817936"/>
            <a:ext cx="5187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7918725" y="4817936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OBJECT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435894" y="526617"/>
            <a:ext cx="8272200" cy="8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435894" y="1755648"/>
            <a:ext cx="8272200" cy="27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3048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l">
              <a:spcBef>
                <a:spcPts val="5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l">
              <a:spcBef>
                <a:spcPts val="5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l">
              <a:spcBef>
                <a:spcPts val="5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l">
              <a:spcBef>
                <a:spcPts val="500"/>
              </a:spcBef>
              <a:spcAft>
                <a:spcPts val="5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5704463" y="481793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435894" y="4817936"/>
            <a:ext cx="5187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7918725" y="4817936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 txBox="1">
            <a:spLocks noGrp="1"/>
          </p:cNvSpPr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2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06" name="Google Shape;106;p22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4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4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20" name="Google Shape;120;p24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5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27" name="Google Shape;127;p25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28" name="Google Shape;128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6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7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6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8"/>
          <p:cNvSpPr/>
          <p:nvPr/>
        </p:nvSpPr>
        <p:spPr>
          <a:xfrm>
            <a:off x="2" y="-4300"/>
            <a:ext cx="9144000" cy="70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8" name="Google Shape;14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0"/>
            <a:ext cx="646875" cy="62905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8"/>
          <p:cNvSpPr txBox="1"/>
          <p:nvPr/>
        </p:nvSpPr>
        <p:spPr>
          <a:xfrm>
            <a:off x="6833975" y="21475"/>
            <a:ext cx="22878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倫 敦 國 語 宣 道 會   </a:t>
            </a:r>
            <a:endParaRPr sz="1800"/>
          </a:p>
        </p:txBody>
      </p:sp>
      <p:sp>
        <p:nvSpPr>
          <p:cNvPr id="150" name="Google Shape;150;p28"/>
          <p:cNvSpPr txBox="1"/>
          <p:nvPr/>
        </p:nvSpPr>
        <p:spPr>
          <a:xfrm>
            <a:off x="6735925" y="331425"/>
            <a:ext cx="2349300" cy="4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highlight>
                  <a:srgbClr val="FFFFFF"/>
                </a:highlight>
              </a:rPr>
              <a:t>London Mandarin Alliance Church</a:t>
            </a:r>
            <a:endParaRPr sz="1100"/>
          </a:p>
        </p:txBody>
      </p:sp>
      <p:sp>
        <p:nvSpPr>
          <p:cNvPr id="151" name="Google Shape;151;p28"/>
          <p:cNvSpPr/>
          <p:nvPr/>
        </p:nvSpPr>
        <p:spPr>
          <a:xfrm>
            <a:off x="25688" y="740325"/>
            <a:ext cx="9144000" cy="1218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52" name="Google Shape;152;p28"/>
          <p:cNvGraphicFramePr/>
          <p:nvPr/>
        </p:nvGraphicFramePr>
        <p:xfrm>
          <a:off x="1445475" y="102575"/>
          <a:ext cx="5564425" cy="602522"/>
        </p:xfrm>
        <a:graphic>
          <a:graphicData uri="http://schemas.openxmlformats.org/drawingml/2006/table">
            <a:tbl>
              <a:tblPr>
                <a:noFill/>
                <a:tableStyleId>{B8B910E2-FD98-434F-996D-2F9A4FE0F75E}</a:tableStyleId>
              </a:tblPr>
              <a:tblGrid>
                <a:gridCol w="504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3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600">
                          <a:solidFill>
                            <a:schemeClr val="dk1"/>
                          </a:solidFill>
                        </a:rPr>
                        <a:t>金 句</a:t>
                      </a:r>
                      <a:endParaRPr sz="2600"/>
                    </a:p>
                  </a:txBody>
                  <a:tcPr marL="91425" marR="91425" marT="91425" marB="91425" anchor="b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/>
                    </a:p>
                  </a:txBody>
                  <a:tcPr marL="91425" marR="91425" marT="91425" marB="914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3" name="Google Shape;153;p28"/>
          <p:cNvSpPr txBox="1"/>
          <p:nvPr/>
        </p:nvSpPr>
        <p:spPr>
          <a:xfrm>
            <a:off x="2111425" y="-287950"/>
            <a:ext cx="40632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请记得在週報.xlsx档案修改内容！而</a:t>
            </a:r>
            <a:r>
              <a:rPr lang="en" sz="1050">
                <a:solidFill>
                  <a:srgbClr val="FF0000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不在以下PPT更改！</a:t>
            </a:r>
            <a:r>
              <a:rPr lang="en" sz="105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谢谢！</a:t>
            </a:r>
            <a:endParaRPr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aphicFrame>
        <p:nvGraphicFramePr>
          <p:cNvPr id="154" name="Google Shape;154;p28"/>
          <p:cNvGraphicFramePr/>
          <p:nvPr/>
        </p:nvGraphicFramePr>
        <p:xfrm>
          <a:off x="2314273" y="102586"/>
          <a:ext cx="5173900" cy="602522"/>
        </p:xfrm>
        <a:graphic>
          <a:graphicData uri="http://schemas.openxmlformats.org/drawingml/2006/table">
            <a:tbl>
              <a:tblPr>
                <a:noFill/>
                <a:tableStyleId>{B8B910E2-FD98-434F-996D-2F9A4FE0F75E}</a:tableStyleId>
              </a:tblPr>
              <a:tblGrid>
                <a:gridCol w="5173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64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600">
                          <a:solidFill>
                            <a:srgbClr val="434343"/>
                          </a:solidFill>
                        </a:rPr>
                        <a:t>希伯来书 4:12</a:t>
                      </a:r>
                      <a:endParaRPr sz="2600">
                        <a:solidFill>
                          <a:srgbClr val="434343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5" name="Google Shape;155;p28"/>
          <p:cNvGraphicFramePr/>
          <p:nvPr/>
        </p:nvGraphicFramePr>
        <p:xfrm>
          <a:off x="25700" y="899940"/>
          <a:ext cx="9280075" cy="4525975"/>
        </p:xfrm>
        <a:graphic>
          <a:graphicData uri="http://schemas.openxmlformats.org/drawingml/2006/table">
            <a:tbl>
              <a:tblPr>
                <a:noFill/>
                <a:tableStyleId>{B8B910E2-FD98-434F-996D-2F9A4FE0F75E}</a:tableStyleId>
              </a:tblPr>
              <a:tblGrid>
                <a:gridCol w="9280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259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u="sng">
                          <a:solidFill>
                            <a:schemeClr val="lt1"/>
                          </a:solidFill>
                        </a:rPr>
                        <a:t>希伯来书四章</a:t>
                      </a:r>
                      <a:r>
                        <a:rPr lang="en" sz="3200">
                          <a:solidFill>
                            <a:schemeClr val="lt1"/>
                          </a:solidFill>
                        </a:rPr>
                        <a:t> 12 神的道是活泼的，是有功效的，比一切两刃的剑更快，甚至魂与灵、骨节与骨髓，都能刺入、剖开，连心中的思念和主意都能辨明；</a:t>
                      </a:r>
                      <a:endParaRPr sz="3200">
                        <a:solidFill>
                          <a:schemeClr val="lt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 u="sng">
                          <a:solidFill>
                            <a:schemeClr val="lt1"/>
                          </a:solidFill>
                        </a:rPr>
                        <a:t>Hebrews 4:12</a:t>
                      </a:r>
                      <a:r>
                        <a:rPr lang="en" sz="3000">
                          <a:solidFill>
                            <a:schemeClr val="lt1"/>
                          </a:solidFill>
                        </a:rPr>
                        <a:t> For the word of God is alive and active. Sharper than any double-edged sword, it penetrates even to dividing soul and spirit, joints and marrow; it judges the thoughts and attitudes of the heart.</a:t>
                      </a:r>
                      <a:endParaRPr sz="30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7"/>
          <p:cNvSpPr/>
          <p:nvPr/>
        </p:nvSpPr>
        <p:spPr>
          <a:xfrm>
            <a:off x="565484" y="385012"/>
            <a:ext cx="8193600" cy="41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AutoNum type="arabicPeriod"/>
            </a:pPr>
            <a:r>
              <a:rPr lang="en" sz="30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神的话语创造世界和护理世界</a:t>
            </a:r>
            <a:endParaRPr sz="2800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318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" sz="28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神的创造与护理</a:t>
            </a:r>
            <a:endParaRPr sz="2800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318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0" u="none" strike="noStrike" cap="non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【来1:3】他是神荣耀所发的光辉，是　神本体的真像，常用他权能的命令托住万有。他洗净了人的罪，就坐在高天至大者的右边。</a:t>
            </a:r>
            <a:endParaRPr sz="2400" b="1" i="0" u="none" strike="noStrike" cap="none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318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" sz="28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与你我的关系-爱我们，救我们，与我们同在</a:t>
            </a:r>
            <a:endParaRPr sz="2800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318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0" u="none" strike="noStrike" cap="non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【彼前5:7】你们要将一切的忧虑卸给　神，因为他顾念你们。</a:t>
            </a:r>
            <a:endParaRPr sz="2400" b="1" i="0" u="none" strike="noStrike" cap="none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318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0" u="none" strike="noStrike" cap="non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【启22:17】圣灵和新妇都说：“来！”听见的人也该说：“来！”口渴的人也当来；愿意的，都可以白白取生命的水喝。</a:t>
            </a:r>
            <a:endParaRPr sz="2400" b="1" i="0" u="none" strike="noStrike" cap="none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318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8"/>
          <p:cNvSpPr/>
          <p:nvPr/>
        </p:nvSpPr>
        <p:spPr>
          <a:xfrm>
            <a:off x="565484" y="385012"/>
            <a:ext cx="8193600" cy="41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2.神的道运行在信主的人心中</a:t>
            </a:r>
            <a:endParaRPr sz="3000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318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" sz="28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引导我们的选择</a:t>
            </a:r>
            <a:endParaRPr sz="2800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318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0" u="none" strike="noStrike" cap="non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【诗23:4】我虽然行过死荫的幽谷，也不怕遭害，因为你与我同在；你的杖，你的竿，都安慰我。</a:t>
            </a:r>
            <a:endParaRPr sz="2400" b="1" i="0" u="none" strike="noStrike" cap="none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318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" sz="28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亚伯拉罕的老仆人</a:t>
            </a:r>
            <a:endParaRPr sz="2800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318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" sz="28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顺服神，并尽我们的努力</a:t>
            </a:r>
            <a:endParaRPr sz="2800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318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0" u="none" strike="noStrike" cap="non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【弗3:19-20】并知道这爱是过于人所能测度的，便叫神一切所充满的，充满了你们。　神能照着运行在我们心里的大力，充充足足地成就一切，超过我们所求所想的。</a:t>
            </a:r>
            <a:endParaRPr sz="2400" b="1" i="0" u="none" strike="noStrike" cap="none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31800" marR="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9"/>
          <p:cNvSpPr/>
          <p:nvPr/>
        </p:nvSpPr>
        <p:spPr>
          <a:xfrm>
            <a:off x="578044" y="340935"/>
            <a:ext cx="4753611" cy="53829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二.</a:t>
            </a:r>
            <a:r>
              <a:rPr lang="en" sz="3200" b="1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神审判逼迫神的道的人</a:t>
            </a:r>
            <a:endParaRPr sz="3000" b="1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33" name="Google Shape;233;p39"/>
          <p:cNvSpPr txBox="1"/>
          <p:nvPr/>
        </p:nvSpPr>
        <p:spPr>
          <a:xfrm>
            <a:off x="379209" y="1070693"/>
            <a:ext cx="8077800" cy="3547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帖前2：14-16弟兄们，你们曾效法犹太中，在基督耶稣里　神的各教会。因为你们也</a:t>
            </a:r>
            <a:r>
              <a:rPr lang="en" sz="2800" b="1" i="0" u="none" strike="noStrike" cap="non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受了本地人的苦害</a:t>
            </a:r>
            <a:r>
              <a:rPr lang="en" sz="2800" b="1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，像他们受了</a:t>
            </a:r>
            <a:r>
              <a:rPr lang="en" sz="2800" b="1" i="0" u="none" strike="noStrike" cap="non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犹太人的苦害</a:t>
            </a:r>
            <a:r>
              <a:rPr lang="en" sz="2800" b="1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一样。这犹太人杀了主耶稣和先知，又把我们赶出去。他们不得神的喜悦，且与众人为敌，不许我们传道给外邦人，使外邦人得救，常常充满自己的罪恶。</a:t>
            </a:r>
            <a:r>
              <a:rPr lang="en" sz="2800" b="1" i="0" u="none" strike="noStrike" cap="non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神的忿怒</a:t>
            </a:r>
            <a:r>
              <a:rPr lang="en" sz="2800" b="1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临在他们身上，已经到了极处。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‭‭</a:t>
            </a:r>
            <a:endParaRPr sz="3000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34" name="Google Shape;234;p39"/>
          <p:cNvSpPr/>
          <p:nvPr/>
        </p:nvSpPr>
        <p:spPr>
          <a:xfrm>
            <a:off x="509185" y="3664343"/>
            <a:ext cx="7447500" cy="13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0"/>
          <p:cNvSpPr/>
          <p:nvPr/>
        </p:nvSpPr>
        <p:spPr>
          <a:xfrm>
            <a:off x="565484" y="385012"/>
            <a:ext cx="8193600" cy="4545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</a:t>
            </a:r>
            <a:r>
              <a:rPr lang="en" sz="3200" b="1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信神的人会受到来自这个世界的逼迫</a:t>
            </a:r>
            <a:endParaRPr sz="3000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318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" sz="3000" b="1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软-撒旦的欺骗：</a:t>
            </a:r>
            <a:r>
              <a:rPr lang="en" sz="28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条条大路通罗马，</a:t>
            </a:r>
            <a:endParaRPr sz="1500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318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0" u="none" strike="noStrike" cap="non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【约14:6】耶稣说：“我就是道路、真理、生命；若不藉着我，没有人能到父那里去。</a:t>
            </a:r>
            <a:endParaRPr sz="2400" b="1" i="0" u="none" strike="noStrike" cap="none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318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" sz="3000" b="1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硬-实际的逼迫</a:t>
            </a:r>
            <a:endParaRPr sz="3000" b="1" i="0" u="none" strike="noStrike" cap="non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318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0" u="none" strike="noStrike" cap="non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【但3:13】当时，尼布甲尼撒冲冲大怒，吩咐人把沙得拉、米煞、亚伯尼歌带过来，他们就把那些人带到王面前。14尼布甲尼撒问他们说：“沙得拉、米煞、亚伯尼歌，你们不侍奉我的神，也不敬拜我所立的金像，是故意的吗？</a:t>
            </a:r>
            <a:endParaRPr sz="2400" b="1" i="0" u="none" strike="noStrike" cap="none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1"/>
          <p:cNvSpPr/>
          <p:nvPr/>
        </p:nvSpPr>
        <p:spPr>
          <a:xfrm>
            <a:off x="565484" y="385012"/>
            <a:ext cx="8193600" cy="4545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i="0" u="none" strike="noStrike" cap="non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15你们再听见角、笛、琵琶、琴、瑟、笙和各样乐器的声音，若俯伏敬拜我所造的像，却还可以；若不敬拜，必立时扔在烈火的窑中，有何神能救你们脱离我手呢？”16沙得拉、米煞、亚伯尼歌对王说：“尼布甲尼撒啊，这件事我们不必回答你。17即便如此，我们所侍奉的　神，能将我们从烈火的窑中救出来。王啊，他也必救我们脱离你的手；18即或不然，王啊，你当知道我们决不侍奉你的神，也不敬拜你所立的金像！”</a:t>
            </a:r>
            <a:endParaRPr sz="2800" b="1" i="0" u="none" strike="noStrike" cap="none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2"/>
          <p:cNvSpPr/>
          <p:nvPr/>
        </p:nvSpPr>
        <p:spPr>
          <a:xfrm>
            <a:off x="565483" y="397043"/>
            <a:ext cx="8313600" cy="45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</a:t>
            </a:r>
            <a:r>
              <a:rPr lang="en" sz="3200" b="1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神已得胜，他必要审判逼迫他的人</a:t>
            </a:r>
            <a:endParaRPr sz="3200" b="1" i="0" u="none" strike="noStrike" cap="non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 i="0" u="sng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318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0" u="none" strike="noStrike" cap="non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【帖后1:6】　神既是公义的，就必将患难报应那加患难给你们的人；7也必使你们这受患难的人与我们同得平安。那时，主耶稣同他有能力的天使从天上在火焰中显现，8要报应那不认识神和那不听从我主耶稣福音的人。9他们要受刑罚，就是永远沉沦，离开主的面和他权能的荣光。10这正是主降临，要在他圣徒的身上得荣耀，又在一切信的人身上显为希奇的那日子。</a:t>
            </a:r>
            <a:endParaRPr sz="2400" b="1" i="0" u="none" strike="noStrike" cap="none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3"/>
          <p:cNvSpPr/>
          <p:nvPr/>
        </p:nvSpPr>
        <p:spPr>
          <a:xfrm>
            <a:off x="522074" y="520267"/>
            <a:ext cx="8220998" cy="53481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三.</a:t>
            </a:r>
            <a:r>
              <a:rPr lang="en" sz="3200" b="1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撒旦能拦住人的身体，但拦不住神的旨意</a:t>
            </a:r>
            <a:endParaRPr sz="3000" b="1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55" name="Google Shape;255;p43"/>
          <p:cNvSpPr txBox="1"/>
          <p:nvPr/>
        </p:nvSpPr>
        <p:spPr>
          <a:xfrm>
            <a:off x="386787" y="1332308"/>
            <a:ext cx="8208300" cy="3085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帖前2：17弟兄们，我们暂时与你们离别，是面目离别，心里却不离别；我们极力地想法子，很愿意见你们的面，18所以我们有意到你们那里。我保罗有一两次要去，只是撒但阻挡了我们。19我们的盼望和喜乐并所夸的冠冕是什么呢？岂不是我们主耶稣来的时候，你们在他面前站立得住吗？20因为你们就是我们的荣耀、我们的喜乐。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4"/>
          <p:cNvSpPr/>
          <p:nvPr/>
        </p:nvSpPr>
        <p:spPr>
          <a:xfrm>
            <a:off x="386542" y="187037"/>
            <a:ext cx="8316900" cy="44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 </a:t>
            </a:r>
            <a:r>
              <a:rPr lang="en" sz="2800" b="1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无法拦阻弟兄姊妹彼此相爱的心</a:t>
            </a:r>
            <a:endParaRPr sz="2800" b="1" i="0" u="none" strike="noStrike" cap="non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28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-   彼此相爱，互相代祷</a:t>
            </a:r>
            <a:endParaRPr sz="2800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28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-   神的永恒计划不被拦阻-新约书信</a:t>
            </a:r>
            <a:endParaRPr sz="2800" b="1" i="0" u="none" strike="noStrike" cap="non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2800" b="1" i="0" u="none" strike="noStrike" cap="non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雅各书 5:16 “义人祈祷所发的力量是大有功效的。” </a:t>
            </a:r>
            <a:endParaRPr sz="2800" b="1" i="0" u="none" strike="noStrike" cap="none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28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2.无法拦阻耶稣基督的再来</a:t>
            </a:r>
            <a:endParaRPr sz="2800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61" name="Google Shape;261;p44"/>
          <p:cNvSpPr/>
          <p:nvPr/>
        </p:nvSpPr>
        <p:spPr>
          <a:xfrm>
            <a:off x="123149" y="3323426"/>
            <a:ext cx="8897700" cy="19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i="0" u="none" strike="noStrike" cap="non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【启22:7】‘看哪，我必快来。凡遵守这书上预言的有福了！’”</a:t>
            </a: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i="0" u="none" strike="noStrike" cap="non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【启22:12】“看哪，我必快来。赏罚在我，要照各人所行的报应他。</a:t>
            </a: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i="0" u="none" strike="noStrike" cap="non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【启22:20】证明这事的说：“是了，我必快来。”阿们！主耶稣啊，我愿你来！</a:t>
            </a:r>
            <a:endParaRPr sz="2200" b="1" i="0" u="none" strike="noStrike" cap="none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5"/>
          <p:cNvSpPr txBox="1">
            <a:spLocks noGrp="1"/>
          </p:cNvSpPr>
          <p:nvPr>
            <p:ph type="ctrTitle"/>
          </p:nvPr>
        </p:nvSpPr>
        <p:spPr>
          <a:xfrm>
            <a:off x="553453" y="276287"/>
            <a:ext cx="7965000" cy="6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Microsoft JhengHei"/>
              <a:buNone/>
            </a:pPr>
            <a:r>
              <a:rPr lang="en" sz="3600" b="1" u="sng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结语</a:t>
            </a:r>
            <a:endParaRPr sz="3600" b="1" u="sng">
              <a:solidFill>
                <a:srgbClr val="0070C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67" name="Google Shape;267;p45"/>
          <p:cNvSpPr txBox="1">
            <a:spLocks noGrp="1"/>
          </p:cNvSpPr>
          <p:nvPr>
            <p:ph type="subTitle" idx="1"/>
          </p:nvPr>
        </p:nvSpPr>
        <p:spPr>
          <a:xfrm>
            <a:off x="218049" y="1022684"/>
            <a:ext cx="8481004" cy="3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" sz="2800" b="1">
                <a:latin typeface="Microsoft JhengHei"/>
                <a:ea typeface="Microsoft JhengHei"/>
                <a:cs typeface="Microsoft JhengHei"/>
                <a:sym typeface="Microsoft JhengHei"/>
              </a:rPr>
              <a:t>神的话语创造世界和护理世界</a:t>
            </a:r>
            <a:endParaRPr/>
          </a:p>
          <a:p>
            <a: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" sz="2800" b="1">
                <a:latin typeface="Microsoft JhengHei"/>
                <a:ea typeface="Microsoft JhengHei"/>
                <a:cs typeface="Microsoft JhengHei"/>
                <a:sym typeface="Microsoft JhengHei"/>
              </a:rPr>
              <a:t>神的道运行在你们信主的人心中</a:t>
            </a:r>
            <a:endParaRPr/>
          </a:p>
          <a:p>
            <a: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" sz="2800" b="1">
                <a:latin typeface="Microsoft JhengHei"/>
                <a:ea typeface="Microsoft JhengHei"/>
                <a:cs typeface="Microsoft JhengHei"/>
                <a:sym typeface="Microsoft JhengHei"/>
              </a:rPr>
              <a:t>信神的人会受到来自这个世界的逼迫</a:t>
            </a:r>
            <a:endParaRPr/>
          </a:p>
          <a:p>
            <a: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" sz="2800" b="1">
                <a:latin typeface="Microsoft JhengHei"/>
                <a:ea typeface="Microsoft JhengHei"/>
                <a:cs typeface="Microsoft JhengHei"/>
                <a:sym typeface="Microsoft JhengHei"/>
              </a:rPr>
              <a:t>神已得胜，神必要审判逼迫他道的人</a:t>
            </a:r>
            <a:endParaRPr/>
          </a:p>
          <a:p>
            <a: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" sz="2800" b="1">
                <a:latin typeface="Microsoft JhengHei"/>
                <a:ea typeface="Microsoft JhengHei"/>
                <a:cs typeface="Microsoft JhengHei"/>
                <a:sym typeface="Microsoft JhengHei"/>
              </a:rPr>
              <a:t>撒旦无法拦阻弟兄姊妹彼此相爱的心</a:t>
            </a:r>
            <a:endParaRPr/>
          </a:p>
          <a:p>
            <a: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" sz="2800" b="1">
                <a:latin typeface="Microsoft JhengHei"/>
                <a:ea typeface="Microsoft JhengHei"/>
                <a:cs typeface="Microsoft JhengHei"/>
                <a:sym typeface="Microsoft JhengHei"/>
              </a:rPr>
              <a:t>更无法拦阻耶稣基督的再来</a:t>
            </a:r>
            <a:endParaRPr sz="2800" b="1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0" name="Google Shape;160;p29"/>
          <p:cNvGraphicFramePr/>
          <p:nvPr/>
        </p:nvGraphicFramePr>
        <p:xfrm>
          <a:off x="954296" y="808716"/>
          <a:ext cx="7049800" cy="1035600"/>
        </p:xfrm>
        <a:graphic>
          <a:graphicData uri="http://schemas.openxmlformats.org/drawingml/2006/table">
            <a:tbl>
              <a:tblPr>
                <a:noFill/>
                <a:tableStyleId>{B8B910E2-FD98-434F-996D-2F9A4FE0F75E}</a:tableStyleId>
              </a:tblPr>
              <a:tblGrid>
                <a:gridCol w="704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356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4600" b="1">
                          <a:solidFill>
                            <a:schemeClr val="lt1"/>
                          </a:solidFill>
                        </a:rPr>
                        <a:t>得胜的道</a:t>
                      </a:r>
                      <a:endParaRPr sz="4600" b="1">
                        <a:solidFill>
                          <a:schemeClr val="lt1"/>
                        </a:solidFill>
                      </a:endParaRPr>
                    </a:p>
                  </a:txBody>
                  <a:tcPr marL="28575" marR="2857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1" name="Google Shape;161;p29"/>
          <p:cNvSpPr txBox="1"/>
          <p:nvPr/>
        </p:nvSpPr>
        <p:spPr>
          <a:xfrm>
            <a:off x="2631300" y="347025"/>
            <a:ext cx="6512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</a:endParaRPr>
          </a:p>
        </p:txBody>
      </p:sp>
      <p:graphicFrame>
        <p:nvGraphicFramePr>
          <p:cNvPr id="162" name="Google Shape;162;p29"/>
          <p:cNvGraphicFramePr/>
          <p:nvPr/>
        </p:nvGraphicFramePr>
        <p:xfrm>
          <a:off x="370571" y="3191036"/>
          <a:ext cx="8696425" cy="1265900"/>
        </p:xfrm>
        <a:graphic>
          <a:graphicData uri="http://schemas.openxmlformats.org/drawingml/2006/table">
            <a:tbl>
              <a:tblPr>
                <a:noFill/>
                <a:tableStyleId>{B8B910E2-FD98-434F-996D-2F9A4FE0F75E}</a:tableStyleId>
              </a:tblPr>
              <a:tblGrid>
                <a:gridCol w="8696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659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3300">
                          <a:solidFill>
                            <a:schemeClr val="lt1"/>
                          </a:solidFill>
                        </a:rPr>
                        <a:t>帖撒罗尼迦前书 2:13～20</a:t>
                      </a:r>
                      <a:endParaRPr sz="33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3" name="Google Shape;163;p29"/>
          <p:cNvGraphicFramePr/>
          <p:nvPr/>
        </p:nvGraphicFramePr>
        <p:xfrm>
          <a:off x="653246" y="2389311"/>
          <a:ext cx="7651900" cy="1143500"/>
        </p:xfrm>
        <a:graphic>
          <a:graphicData uri="http://schemas.openxmlformats.org/drawingml/2006/table">
            <a:tbl>
              <a:tblPr>
                <a:noFill/>
                <a:tableStyleId>{B8B910E2-FD98-434F-996D-2F9A4FE0F75E}</a:tableStyleId>
              </a:tblPr>
              <a:tblGrid>
                <a:gridCol w="765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5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3600">
                          <a:solidFill>
                            <a:schemeClr val="lt1"/>
                          </a:solidFill>
                        </a:rPr>
                        <a:t>常亮 传道</a:t>
                      </a:r>
                      <a:endParaRPr sz="36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b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8" name="Google Shape;168;p30"/>
          <p:cNvGraphicFramePr/>
          <p:nvPr/>
        </p:nvGraphicFramePr>
        <p:xfrm>
          <a:off x="58762" y="784798"/>
          <a:ext cx="9085250" cy="4211850"/>
        </p:xfrm>
        <a:graphic>
          <a:graphicData uri="http://schemas.openxmlformats.org/drawingml/2006/table">
            <a:tbl>
              <a:tblPr>
                <a:noFill/>
                <a:tableStyleId>{B8B910E2-FD98-434F-996D-2F9A4FE0F75E}</a:tableStyleId>
              </a:tblPr>
              <a:tblGrid>
                <a:gridCol w="9085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118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900" u="sng">
                          <a:solidFill>
                            <a:schemeClr val="lt1"/>
                          </a:solidFill>
                        </a:rPr>
                        <a:t>帖撒罗尼迦前书二章</a:t>
                      </a:r>
                      <a:r>
                        <a:rPr lang="en" sz="2900">
                          <a:solidFill>
                            <a:schemeClr val="lt1"/>
                          </a:solidFill>
                        </a:rPr>
                        <a:t> 13 为此，我们也不住地感谢神，因你们听见我们所传神的道就领受了；不以为是人的道，乃以为是神的道。这道实在是神的，并且运行在你们信主的人心中。 14 弟兄们，你们曾效法犹太中、在基督耶稣里神的各教会，因为你们也受了本地人的苦害，像他们受了犹太人的苦害一样。 15 这犹太人杀了主耶稣和先知，又把我们赶出去。他们不得神的喜悦，且与众人为敌， </a:t>
                      </a:r>
                      <a:endParaRPr sz="29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9" name="Google Shape;169;p30"/>
          <p:cNvSpPr/>
          <p:nvPr/>
        </p:nvSpPr>
        <p:spPr>
          <a:xfrm>
            <a:off x="2" y="-4300"/>
            <a:ext cx="9144000" cy="70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0" name="Google Shape;17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0"/>
            <a:ext cx="646875" cy="62905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30"/>
          <p:cNvSpPr txBox="1"/>
          <p:nvPr/>
        </p:nvSpPr>
        <p:spPr>
          <a:xfrm>
            <a:off x="6833975" y="21475"/>
            <a:ext cx="22878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倫 敦 國 語 宣 道 會   </a:t>
            </a:r>
            <a:endParaRPr sz="1800"/>
          </a:p>
        </p:txBody>
      </p:sp>
      <p:sp>
        <p:nvSpPr>
          <p:cNvPr id="172" name="Google Shape;172;p30"/>
          <p:cNvSpPr txBox="1"/>
          <p:nvPr/>
        </p:nvSpPr>
        <p:spPr>
          <a:xfrm>
            <a:off x="6735950" y="377575"/>
            <a:ext cx="2349300" cy="4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highlight>
                  <a:srgbClr val="FFFFFF"/>
                </a:highlight>
              </a:rPr>
              <a:t>London Mandarin Alliance Church</a:t>
            </a:r>
            <a:endParaRPr sz="1100"/>
          </a:p>
        </p:txBody>
      </p:sp>
      <p:sp>
        <p:nvSpPr>
          <p:cNvPr id="173" name="Google Shape;173;p30"/>
          <p:cNvSpPr/>
          <p:nvPr/>
        </p:nvSpPr>
        <p:spPr>
          <a:xfrm>
            <a:off x="0" y="694150"/>
            <a:ext cx="9144000" cy="924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74" name="Google Shape;174;p30"/>
          <p:cNvGraphicFramePr/>
          <p:nvPr/>
        </p:nvGraphicFramePr>
        <p:xfrm>
          <a:off x="1099688" y="101500"/>
          <a:ext cx="5564425" cy="602522"/>
        </p:xfrm>
        <a:graphic>
          <a:graphicData uri="http://schemas.openxmlformats.org/drawingml/2006/table">
            <a:tbl>
              <a:tblPr>
                <a:noFill/>
                <a:tableStyleId>{B8B910E2-FD98-434F-996D-2F9A4FE0F75E}</a:tableStyleId>
              </a:tblPr>
              <a:tblGrid>
                <a:gridCol w="504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3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600">
                          <a:solidFill>
                            <a:schemeClr val="dk1"/>
                          </a:solidFill>
                        </a:rPr>
                        <a:t>相关经文</a:t>
                      </a:r>
                      <a:endParaRPr sz="2600"/>
                    </a:p>
                  </a:txBody>
                  <a:tcPr marL="91425" marR="91425" marT="91425" marB="91425" anchor="b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/>
                    </a:p>
                  </a:txBody>
                  <a:tcPr marL="91425" marR="91425" marT="91425" marB="914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5" name="Google Shape;175;p30"/>
          <p:cNvGraphicFramePr/>
          <p:nvPr/>
        </p:nvGraphicFramePr>
        <p:xfrm>
          <a:off x="2548200" y="89373"/>
          <a:ext cx="6301000" cy="602522"/>
        </p:xfrm>
        <a:graphic>
          <a:graphicData uri="http://schemas.openxmlformats.org/drawingml/2006/table">
            <a:tbl>
              <a:tblPr>
                <a:noFill/>
                <a:tableStyleId>{B8B910E2-FD98-434F-996D-2F9A4FE0F75E}</a:tableStyleId>
              </a:tblPr>
              <a:tblGrid>
                <a:gridCol w="630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600">
                          <a:solidFill>
                            <a:srgbClr val="434343"/>
                          </a:solidFill>
                        </a:rPr>
                        <a:t>帖撒罗尼迦前书 2:13～20</a:t>
                      </a:r>
                      <a:endParaRPr sz="2600">
                        <a:solidFill>
                          <a:srgbClr val="434343"/>
                        </a:solidFill>
                      </a:endParaRPr>
                    </a:p>
                  </a:txBody>
                  <a:tcPr marL="91425" marR="91425" marT="91425" marB="91425" anchor="b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6" name="Google Shape;176;p30"/>
          <p:cNvSpPr txBox="1"/>
          <p:nvPr/>
        </p:nvSpPr>
        <p:spPr>
          <a:xfrm>
            <a:off x="2111425" y="-287950"/>
            <a:ext cx="40632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请记得在週報.xlsx档案修改内容！而</a:t>
            </a:r>
            <a:r>
              <a:rPr lang="en" sz="1050">
                <a:solidFill>
                  <a:srgbClr val="FF0000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不在以下PPT更改！</a:t>
            </a:r>
            <a:r>
              <a:rPr lang="en" sz="105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谢谢！</a:t>
            </a:r>
            <a:endParaRPr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1" name="Google Shape;181;p31"/>
          <p:cNvGraphicFramePr/>
          <p:nvPr/>
        </p:nvGraphicFramePr>
        <p:xfrm>
          <a:off x="-74938" y="851648"/>
          <a:ext cx="9293900" cy="4211850"/>
        </p:xfrm>
        <a:graphic>
          <a:graphicData uri="http://schemas.openxmlformats.org/drawingml/2006/table">
            <a:tbl>
              <a:tblPr>
                <a:noFill/>
                <a:tableStyleId>{B8B910E2-FD98-434F-996D-2F9A4FE0F75E}</a:tableStyleId>
              </a:tblPr>
              <a:tblGrid>
                <a:gridCol w="9293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118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900">
                          <a:solidFill>
                            <a:schemeClr val="lt1"/>
                          </a:solidFill>
                        </a:rPr>
                        <a:t>16 不许我们传道给外邦人使外邦人得救，常常充满自己的罪恶。神的愤怒临在他们身上已经到了极处。17 弟兄们，我们暂时与你们离别，是面目离别，心里却不离别，我们极力地想法子，很愿意见你们的面。 18 所以我们有意到你们那里，我保罗有一两次要去，只是撒旦阻挡了我们。 19 我们的盼望和喜乐并所夸的冠冕是什么呢？岂不是我们主耶稣来的时候，你们在他面前站立得住吗？ 20 因为你们就是我们的荣耀、我们的喜乐。</a:t>
                      </a:r>
                      <a:endParaRPr sz="29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2" name="Google Shape;182;p31"/>
          <p:cNvSpPr/>
          <p:nvPr/>
        </p:nvSpPr>
        <p:spPr>
          <a:xfrm>
            <a:off x="2" y="-4300"/>
            <a:ext cx="9144000" cy="70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3" name="Google Shape;18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0"/>
            <a:ext cx="646875" cy="62905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31"/>
          <p:cNvSpPr txBox="1"/>
          <p:nvPr/>
        </p:nvSpPr>
        <p:spPr>
          <a:xfrm>
            <a:off x="6833975" y="21475"/>
            <a:ext cx="22878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倫 敦 國 語 宣 道 會   </a:t>
            </a:r>
            <a:endParaRPr sz="1800"/>
          </a:p>
        </p:txBody>
      </p:sp>
      <p:sp>
        <p:nvSpPr>
          <p:cNvPr id="185" name="Google Shape;185;p31"/>
          <p:cNvSpPr txBox="1"/>
          <p:nvPr/>
        </p:nvSpPr>
        <p:spPr>
          <a:xfrm>
            <a:off x="6735950" y="377575"/>
            <a:ext cx="2349300" cy="4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highlight>
                  <a:srgbClr val="FFFFFF"/>
                </a:highlight>
              </a:rPr>
              <a:t>London Mandarin Alliance Church</a:t>
            </a:r>
            <a:endParaRPr sz="1100"/>
          </a:p>
        </p:txBody>
      </p:sp>
      <p:sp>
        <p:nvSpPr>
          <p:cNvPr id="186" name="Google Shape;186;p31"/>
          <p:cNvSpPr/>
          <p:nvPr/>
        </p:nvSpPr>
        <p:spPr>
          <a:xfrm>
            <a:off x="0" y="694150"/>
            <a:ext cx="9144000" cy="924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87" name="Google Shape;187;p31"/>
          <p:cNvGraphicFramePr/>
          <p:nvPr/>
        </p:nvGraphicFramePr>
        <p:xfrm>
          <a:off x="1099688" y="101500"/>
          <a:ext cx="5564425" cy="602522"/>
        </p:xfrm>
        <a:graphic>
          <a:graphicData uri="http://schemas.openxmlformats.org/drawingml/2006/table">
            <a:tbl>
              <a:tblPr>
                <a:noFill/>
                <a:tableStyleId>{B8B910E2-FD98-434F-996D-2F9A4FE0F75E}</a:tableStyleId>
              </a:tblPr>
              <a:tblGrid>
                <a:gridCol w="504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3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600">
                          <a:solidFill>
                            <a:schemeClr val="dk1"/>
                          </a:solidFill>
                        </a:rPr>
                        <a:t>相关经文</a:t>
                      </a:r>
                      <a:endParaRPr sz="2600"/>
                    </a:p>
                  </a:txBody>
                  <a:tcPr marL="91425" marR="91425" marT="91425" marB="91425" anchor="b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/>
                    </a:p>
                  </a:txBody>
                  <a:tcPr marL="91425" marR="91425" marT="91425" marB="914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8" name="Google Shape;188;p31"/>
          <p:cNvGraphicFramePr/>
          <p:nvPr/>
        </p:nvGraphicFramePr>
        <p:xfrm>
          <a:off x="2548200" y="89373"/>
          <a:ext cx="6301000" cy="602522"/>
        </p:xfrm>
        <a:graphic>
          <a:graphicData uri="http://schemas.openxmlformats.org/drawingml/2006/table">
            <a:tbl>
              <a:tblPr>
                <a:noFill/>
                <a:tableStyleId>{B8B910E2-FD98-434F-996D-2F9A4FE0F75E}</a:tableStyleId>
              </a:tblPr>
              <a:tblGrid>
                <a:gridCol w="630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600">
                          <a:solidFill>
                            <a:srgbClr val="434343"/>
                          </a:solidFill>
                        </a:rPr>
                        <a:t>帖撒罗尼迦前书 2:13～20</a:t>
                      </a:r>
                      <a:endParaRPr sz="2600">
                        <a:solidFill>
                          <a:srgbClr val="434343"/>
                        </a:solidFill>
                      </a:endParaRPr>
                    </a:p>
                  </a:txBody>
                  <a:tcPr marL="91425" marR="91425" marT="91425" marB="91425" anchor="b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9" name="Google Shape;189;p31"/>
          <p:cNvSpPr txBox="1"/>
          <p:nvPr/>
        </p:nvSpPr>
        <p:spPr>
          <a:xfrm>
            <a:off x="2111425" y="-287950"/>
            <a:ext cx="40632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请记得在週報.xlsx档案修改内容！而</a:t>
            </a:r>
            <a:r>
              <a:rPr lang="en" sz="1050">
                <a:solidFill>
                  <a:srgbClr val="FF0000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不在以下PPT更改！</a:t>
            </a:r>
            <a:r>
              <a:rPr lang="en" sz="105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谢谢！</a:t>
            </a:r>
            <a:endParaRPr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2"/>
          <p:cNvSpPr/>
          <p:nvPr/>
        </p:nvSpPr>
        <p:spPr>
          <a:xfrm>
            <a:off x="1446989" y="1103690"/>
            <a:ext cx="5012426" cy="13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" sz="60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得胜的道</a:t>
            </a:r>
            <a:endParaRPr sz="6000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读经：帖前2:13-20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3"/>
          <p:cNvSpPr txBox="1">
            <a:spLocks noGrp="1"/>
          </p:cNvSpPr>
          <p:nvPr>
            <p:ph type="ctrTitle"/>
          </p:nvPr>
        </p:nvSpPr>
        <p:spPr>
          <a:xfrm>
            <a:off x="553453" y="276287"/>
            <a:ext cx="7965000" cy="6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Microsoft JhengHei"/>
              <a:buNone/>
            </a:pPr>
            <a:r>
              <a:rPr lang="en" sz="3600" b="1" u="sng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引言</a:t>
            </a:r>
            <a:endParaRPr sz="3600" b="1" u="sng">
              <a:solidFill>
                <a:srgbClr val="0070C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00" name="Google Shape;200;p33"/>
          <p:cNvSpPr txBox="1">
            <a:spLocks noGrp="1"/>
          </p:cNvSpPr>
          <p:nvPr>
            <p:ph type="subTitle" idx="1"/>
          </p:nvPr>
        </p:nvSpPr>
        <p:spPr>
          <a:xfrm>
            <a:off x="553453" y="1022684"/>
            <a:ext cx="8456904" cy="3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31800" lvl="0" indent="-431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" sz="30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回顾：以福音为主导的生活</a:t>
            </a:r>
            <a:endParaRPr sz="3000" b="1"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31800" lvl="0" indent="-431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" sz="30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良言一句三冬暖，恶语伤人六月寒</a:t>
            </a:r>
            <a:endParaRPr sz="3000" b="1"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31800" lvl="0" indent="-431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" sz="30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得胜的道： </a:t>
            </a:r>
            <a:endParaRPr sz="3000" b="1"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3000"/>
              <a:buNone/>
            </a:pPr>
            <a:r>
              <a:rPr lang="en" sz="30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        -我们的信是深深扎根在神的道上</a:t>
            </a:r>
            <a:endParaRPr sz="3000" b="1"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3000"/>
              <a:buNone/>
            </a:pPr>
            <a:r>
              <a:rPr lang="en" sz="30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        -神审判逼迫神的道的人</a:t>
            </a:r>
            <a:endParaRPr sz="3000" b="1"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" sz="30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        -撒旦拦阻不了神的计划</a:t>
            </a:r>
            <a:endParaRPr sz="3000" b="1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4"/>
          <p:cNvSpPr txBox="1">
            <a:spLocks noGrp="1"/>
          </p:cNvSpPr>
          <p:nvPr>
            <p:ph type="subTitle" idx="1"/>
          </p:nvPr>
        </p:nvSpPr>
        <p:spPr>
          <a:xfrm>
            <a:off x="272099" y="443132"/>
            <a:ext cx="8456904" cy="4311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31800" lvl="0" indent="-431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" sz="3000" b="1">
                <a:latin typeface="Microsoft JhengHei"/>
                <a:ea typeface="Microsoft JhengHei"/>
                <a:cs typeface="Microsoft JhengHei"/>
                <a:sym typeface="Microsoft JhengHei"/>
              </a:rPr>
              <a:t>帖前2:13为此，我们也不住地感谢神，因你们听见我们所传神的道，就领受了；不以为是人的道，乃以为是神的道。这道实在是神的，并且运行在你们信主的人心中。</a:t>
            </a:r>
            <a:endParaRPr sz="3000" b="1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31800" lvl="0" indent="-431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" sz="3000" b="1">
                <a:latin typeface="Microsoft JhengHei"/>
                <a:ea typeface="Microsoft JhengHei"/>
                <a:cs typeface="Microsoft JhengHei"/>
                <a:sym typeface="Microsoft JhengHei"/>
              </a:rPr>
              <a:t>14弟兄们，你们曾效法犹太中，在基督耶稣里　神的各教会。因为你们也受了本地人的苦害，像他们受了犹太人的苦害一样。</a:t>
            </a:r>
            <a:endParaRPr sz="3000" b="1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31800" lvl="0" indent="-431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" sz="3000" b="1">
                <a:latin typeface="Microsoft JhengHei"/>
                <a:ea typeface="Microsoft JhengHei"/>
                <a:cs typeface="Microsoft JhengHei"/>
                <a:sym typeface="Microsoft JhengHei"/>
              </a:rPr>
              <a:t>15这犹太人杀了主耶稣和先知，又把我们赶出去。他们不得　神的喜悦，且与众人为敌，</a:t>
            </a:r>
            <a:endParaRPr sz="3000" b="1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5"/>
          <p:cNvSpPr txBox="1">
            <a:spLocks noGrp="1"/>
          </p:cNvSpPr>
          <p:nvPr>
            <p:ph type="subTitle" idx="1"/>
          </p:nvPr>
        </p:nvSpPr>
        <p:spPr>
          <a:xfrm>
            <a:off x="253218" y="393895"/>
            <a:ext cx="8757139" cy="4142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6195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" sz="3000" b="1">
                <a:latin typeface="Microsoft JhengHei"/>
                <a:ea typeface="Microsoft JhengHei"/>
                <a:cs typeface="Microsoft JhengHei"/>
                <a:sym typeface="Microsoft JhengHei"/>
              </a:rPr>
              <a:t>16不许我们传道给外邦人，使外邦人得救，常常充满自己的罪恶。神的忿怒临在他们身上，已经到了极处。17弟兄们，我们暂时与你们离别，是面目离别，心里却不离别；我们极力地想法子，很愿意见你们的面，18所以我们有意到你们那里。我保罗有一两次要去，只是撒但阻挡了我们。19我们的盼望和喜乐并所夸的冠冕是什么呢？岂不是我们主耶稣来的时候，你们在他面前站立得住吗？20因为你们就是我们的荣耀、我们的喜乐。</a:t>
            </a:r>
            <a:endParaRPr sz="3000" b="1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6"/>
          <p:cNvSpPr/>
          <p:nvPr/>
        </p:nvSpPr>
        <p:spPr>
          <a:xfrm>
            <a:off x="301446" y="331375"/>
            <a:ext cx="3674700" cy="531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一.</a:t>
            </a:r>
            <a:r>
              <a:rPr lang="en" sz="3000" b="1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神亲自运行他的道</a:t>
            </a:r>
            <a:endParaRPr sz="3000" b="1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16" name="Google Shape;216;p36"/>
          <p:cNvSpPr txBox="1"/>
          <p:nvPr/>
        </p:nvSpPr>
        <p:spPr>
          <a:xfrm>
            <a:off x="189914" y="862387"/>
            <a:ext cx="8700868" cy="1620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2:13为此，我们也不住地感谢神，因你们听见我们所</a:t>
            </a:r>
            <a:r>
              <a:rPr lang="en" sz="28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传</a:t>
            </a:r>
            <a:r>
              <a:rPr lang="en" sz="2800" b="1" i="0" u="none" strike="noStrike" cap="non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神的道</a:t>
            </a:r>
            <a:r>
              <a:rPr lang="en" sz="2800" b="1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，就领受了；不以为是人的道，乃以为是</a:t>
            </a:r>
            <a:r>
              <a:rPr lang="en" sz="2800" b="1" i="0" u="none" strike="noStrike" cap="non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神的道</a:t>
            </a:r>
            <a:r>
              <a:rPr lang="en" sz="2800" b="1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r>
              <a:rPr lang="en" sz="2800" b="1" i="0" u="none" strike="noStrike" cap="non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这道实在是神的</a:t>
            </a:r>
            <a:r>
              <a:rPr lang="en" sz="2800" b="1" i="0" u="none" strike="noStrike" cap="non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，并且运行在你们信主的人心中。</a:t>
            </a:r>
            <a:endParaRPr sz="2000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17" name="Google Shape;217;p36"/>
          <p:cNvSpPr/>
          <p:nvPr/>
        </p:nvSpPr>
        <p:spPr>
          <a:xfrm>
            <a:off x="189915" y="2891655"/>
            <a:ext cx="8799340" cy="2095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this reason we also thank God without ceasing, because when you received </a:t>
            </a:r>
            <a:r>
              <a:rPr lang="en" sz="2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the word of God </a:t>
            </a:r>
            <a:r>
              <a:rPr lang="en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which you heard from us, you welcomed it not as the word of men, but as it is in truth, </a:t>
            </a:r>
            <a:r>
              <a:rPr lang="en" sz="2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the word of God</a:t>
            </a:r>
            <a:r>
              <a:rPr lang="en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which also effectively works in you who believe. 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785</Words>
  <Application>Microsoft Office PowerPoint</Application>
  <PresentationFormat>On-screen Show (16:9)</PresentationFormat>
  <Paragraphs>82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Twentieth Century</vt:lpstr>
      <vt:lpstr>Roboto</vt:lpstr>
      <vt:lpstr>Calibri</vt:lpstr>
      <vt:lpstr>Microsoft JhengHei</vt:lpstr>
      <vt:lpstr>Simple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引言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结语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gw16</dc:creator>
  <cp:lastModifiedBy>G. Wang</cp:lastModifiedBy>
  <cp:revision>2</cp:revision>
  <dcterms:modified xsi:type="dcterms:W3CDTF">2026-05-03T12:52:19Z</dcterms:modified>
</cp:coreProperties>
</file>