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 id="2147483674"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KaiTi" panose="02010609060101010101" pitchFamily="49" charset="-122"/>
      <p:regular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D9F95C-D17B-42F8-8CC3-40749D0FEDBB}">
  <a:tblStyle styleId="{6CD9F95C-D17B-42F8-8CC3-40749D0FEDB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2188f4e71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2188f4e718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e004c6a2d4_2_1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3e004c6a2d4_2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e004c6a2d4_2_1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3e004c6a2d4_2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e004c6a2d4_2_1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3e004c6a2d4_2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e004c6a2d4_2_1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3e004c6a2d4_2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b02c6ccd1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b02c6ccd1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73fe7ccfc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d73fe7ccf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e004c6a2d4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3e004c6a2d4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e004c6a2d4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3e004c6a2d4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e004c6a2d4_2_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3e004c6a2d4_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e004c6a2d4_2_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3e004c6a2d4_2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e004c6a2d4_2_10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3e004c6a2d4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e004c6a2d4_2_1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3e004c6a2d4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1200"/>
              </a:spcBef>
              <a:spcAft>
                <a:spcPts val="0"/>
              </a:spcAft>
              <a:buClr>
                <a:srgbClr val="888888"/>
              </a:buClr>
              <a:buSzPts val="1500"/>
              <a:buNone/>
              <a:defRPr sz="1500">
                <a:solidFill>
                  <a:srgbClr val="888888"/>
                </a:solidFill>
              </a:defRPr>
            </a:lvl2pPr>
            <a:lvl3pPr marL="1371600" lvl="2" indent="-228600" algn="l" rtl="0">
              <a:lnSpc>
                <a:spcPct val="90000"/>
              </a:lnSpc>
              <a:spcBef>
                <a:spcPts val="1200"/>
              </a:spcBef>
              <a:spcAft>
                <a:spcPts val="0"/>
              </a:spcAft>
              <a:buClr>
                <a:srgbClr val="888888"/>
              </a:buClr>
              <a:buSzPts val="1400"/>
              <a:buNone/>
              <a:defRPr sz="1400">
                <a:solidFill>
                  <a:srgbClr val="888888"/>
                </a:solidFill>
              </a:defRPr>
            </a:lvl3pPr>
            <a:lvl4pPr marL="1828800" lvl="3" indent="-228600" algn="l" rtl="0">
              <a:lnSpc>
                <a:spcPct val="90000"/>
              </a:lnSpc>
              <a:spcBef>
                <a:spcPts val="1200"/>
              </a:spcBef>
              <a:spcAft>
                <a:spcPts val="0"/>
              </a:spcAft>
              <a:buClr>
                <a:srgbClr val="888888"/>
              </a:buClr>
              <a:buSzPts val="1200"/>
              <a:buNone/>
              <a:defRPr sz="1200">
                <a:solidFill>
                  <a:srgbClr val="888888"/>
                </a:solidFill>
              </a:defRPr>
            </a:lvl4pPr>
            <a:lvl5pPr marL="2286000" lvl="4" indent="-228600" algn="l" rtl="0">
              <a:lnSpc>
                <a:spcPct val="90000"/>
              </a:lnSpc>
              <a:spcBef>
                <a:spcPts val="1200"/>
              </a:spcBef>
              <a:spcAft>
                <a:spcPts val="0"/>
              </a:spcAft>
              <a:buClr>
                <a:srgbClr val="888888"/>
              </a:buClr>
              <a:buSzPts val="1200"/>
              <a:buNone/>
              <a:defRPr sz="1200">
                <a:solidFill>
                  <a:srgbClr val="888888"/>
                </a:solidFill>
              </a:defRPr>
            </a:lvl5pPr>
            <a:lvl6pPr marL="2743200" lvl="5" indent="-228600" algn="l" rtl="0">
              <a:lnSpc>
                <a:spcPct val="90000"/>
              </a:lnSpc>
              <a:spcBef>
                <a:spcPts val="1200"/>
              </a:spcBef>
              <a:spcAft>
                <a:spcPts val="0"/>
              </a:spcAft>
              <a:buClr>
                <a:srgbClr val="888888"/>
              </a:buClr>
              <a:buSzPts val="1200"/>
              <a:buNone/>
              <a:defRPr sz="1200">
                <a:solidFill>
                  <a:srgbClr val="888888"/>
                </a:solidFill>
              </a:defRPr>
            </a:lvl6pPr>
            <a:lvl7pPr marL="3200400" lvl="6" indent="-228600" algn="l" rtl="0">
              <a:lnSpc>
                <a:spcPct val="90000"/>
              </a:lnSpc>
              <a:spcBef>
                <a:spcPts val="1200"/>
              </a:spcBef>
              <a:spcAft>
                <a:spcPts val="0"/>
              </a:spcAft>
              <a:buClr>
                <a:srgbClr val="888888"/>
              </a:buClr>
              <a:buSzPts val="1200"/>
              <a:buNone/>
              <a:defRPr sz="1200">
                <a:solidFill>
                  <a:srgbClr val="888888"/>
                </a:solidFill>
              </a:defRPr>
            </a:lvl7pPr>
            <a:lvl8pPr marL="3657600" lvl="7" indent="-228600" algn="l" rtl="0">
              <a:lnSpc>
                <a:spcPct val="90000"/>
              </a:lnSpc>
              <a:spcBef>
                <a:spcPts val="1200"/>
              </a:spcBef>
              <a:spcAft>
                <a:spcPts val="0"/>
              </a:spcAft>
              <a:buClr>
                <a:srgbClr val="888888"/>
              </a:buClr>
              <a:buSzPts val="1200"/>
              <a:buNone/>
              <a:defRPr sz="1200">
                <a:solidFill>
                  <a:srgbClr val="888888"/>
                </a:solidFill>
              </a:defRPr>
            </a:lvl8pPr>
            <a:lvl9pPr marL="4114800" lvl="8" indent="-228600"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35894" y="526617"/>
            <a:ext cx="8272200" cy="8916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rgbClr val="FEFEFE"/>
              </a:buClr>
              <a:buSzPts val="14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435894" y="1755648"/>
            <a:ext cx="8272200" cy="2725800"/>
          </a:xfrm>
          <a:prstGeom prst="rect">
            <a:avLst/>
          </a:prstGeom>
          <a:noFill/>
          <a:ln>
            <a:noFill/>
          </a:ln>
        </p:spPr>
        <p:txBody>
          <a:bodyPr spcFirstLastPara="1" wrap="square" lIns="68575" tIns="34275" rIns="68575" bIns="34275" anchor="ctr" anchorCtr="0">
            <a:normAutofit/>
          </a:bodyPr>
          <a:lstStyle>
            <a:lvl1pPr marL="457200" lvl="0" indent="-304800" algn="l">
              <a:lnSpc>
                <a:spcPct val="110000"/>
              </a:lnSpc>
              <a:spcBef>
                <a:spcPts val="30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59" name="Google Shape;59;p14"/>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0" name="Google Shape;60;p14"/>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1" name="Google Shape;61;p14"/>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35894" y="526617"/>
            <a:ext cx="8272200" cy="8916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rgbClr val="3F3F3F"/>
              </a:buClr>
              <a:buSzPts val="14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
        <p:nvSpPr>
          <p:cNvPr id="64" name="Google Shape;64;p15"/>
          <p:cNvSpPr txBox="1">
            <a:spLocks noGrp="1"/>
          </p:cNvSpPr>
          <p:nvPr>
            <p:ph type="body" idx="1"/>
          </p:nvPr>
        </p:nvSpPr>
        <p:spPr>
          <a:xfrm>
            <a:off x="435894" y="1755648"/>
            <a:ext cx="8272200" cy="2725800"/>
          </a:xfrm>
          <a:prstGeom prst="rect">
            <a:avLst/>
          </a:prstGeom>
          <a:noFill/>
          <a:ln>
            <a:noFill/>
          </a:ln>
        </p:spPr>
        <p:txBody>
          <a:bodyPr spcFirstLastPara="1" wrap="square" lIns="68575" tIns="34275" rIns="68575" bIns="34275" anchor="ctr" anchorCtr="0">
            <a:normAutofit/>
          </a:bodyPr>
          <a:lstStyle>
            <a:lvl1pPr marL="457200" lvl="0" indent="-304800" algn="l">
              <a:lnSpc>
                <a:spcPct val="110000"/>
              </a:lnSpc>
              <a:spcBef>
                <a:spcPts val="30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65" name="Google Shape;65;p15"/>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6" name="Google Shape;66;p15"/>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7" name="Google Shape;67;p15"/>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7" name="Google Shape;77;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 name="Google Shape;86;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3" name="Google Shape;93;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6" name="Google Shape;106;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8" name="Google Shape;108;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0" name="Google Shape;120;p2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5"/>
          <p:cNvSpPr>
            <a:spLocks noGrp="1"/>
          </p:cNvSpPr>
          <p:nvPr>
            <p:ph type="pic" idx="2"/>
          </p:nvPr>
        </p:nvSpPr>
        <p:spPr>
          <a:xfrm>
            <a:off x="3887391" y="740569"/>
            <a:ext cx="4629150" cy="3655219"/>
          </a:xfrm>
          <a:prstGeom prst="rect">
            <a:avLst/>
          </a:prstGeom>
          <a:noFill/>
          <a:ln>
            <a:noFill/>
          </a:ln>
        </p:spPr>
      </p:sp>
      <p:sp>
        <p:nvSpPr>
          <p:cNvPr id="127" name="Google Shape;127;p2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p14:dur="1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0" name="Google Shape;70;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147" name="Google Shape;147;p28"/>
          <p:cNvGraphicFramePr/>
          <p:nvPr/>
        </p:nvGraphicFramePr>
        <p:xfrm>
          <a:off x="954296" y="808716"/>
          <a:ext cx="7049800" cy="1035600"/>
        </p:xfrm>
        <a:graphic>
          <a:graphicData uri="http://schemas.openxmlformats.org/drawingml/2006/table">
            <a:tbl>
              <a:tblPr>
                <a:noFill/>
                <a:tableStyleId>{6CD9F95C-D17B-42F8-8CC3-40749D0FEDBB}</a:tableStyleId>
              </a:tblPr>
              <a:tblGrid>
                <a:gridCol w="7049800">
                  <a:extLst>
                    <a:ext uri="{9D8B030D-6E8A-4147-A177-3AD203B41FA5}">
                      <a16:colId xmlns:a16="http://schemas.microsoft.com/office/drawing/2014/main" val="20000"/>
                    </a:ext>
                  </a:extLst>
                </a:gridCol>
              </a:tblGrid>
              <a:tr h="1035600">
                <a:tc>
                  <a:txBody>
                    <a:bodyPr/>
                    <a:lstStyle/>
                    <a:p>
                      <a:pPr marL="0" lvl="0" indent="0" algn="ctr" rtl="0">
                        <a:lnSpc>
                          <a:spcPct val="115000"/>
                        </a:lnSpc>
                        <a:spcBef>
                          <a:spcPts val="1200"/>
                        </a:spcBef>
                        <a:spcAft>
                          <a:spcPts val="1200"/>
                        </a:spcAft>
                        <a:buClr>
                          <a:schemeClr val="dk1"/>
                        </a:buClr>
                        <a:buSzPts val="1100"/>
                        <a:buFont typeface="Arial"/>
                        <a:buNone/>
                      </a:pPr>
                      <a:r>
                        <a:rPr lang="en" sz="4600" b="1">
                          <a:solidFill>
                            <a:schemeClr val="lt1"/>
                          </a:solidFill>
                        </a:rPr>
                        <a:t>有根有基的爱</a:t>
                      </a:r>
                      <a:endParaRPr sz="4600" b="1">
                        <a:solidFill>
                          <a:schemeClr val="lt1"/>
                        </a:solidFill>
                      </a:endParaRPr>
                    </a:p>
                  </a:txBody>
                  <a:tcPr marL="28575" marR="2857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48" name="Google Shape;148;p28"/>
          <p:cNvSpPr txBox="1"/>
          <p:nvPr/>
        </p:nvSpPr>
        <p:spPr>
          <a:xfrm>
            <a:off x="2631300" y="347025"/>
            <a:ext cx="6512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lt1"/>
              </a:solidFill>
            </a:endParaRPr>
          </a:p>
        </p:txBody>
      </p:sp>
      <p:graphicFrame>
        <p:nvGraphicFramePr>
          <p:cNvPr id="149" name="Google Shape;149;p28"/>
          <p:cNvGraphicFramePr/>
          <p:nvPr/>
        </p:nvGraphicFramePr>
        <p:xfrm>
          <a:off x="370571" y="3191036"/>
          <a:ext cx="8696425" cy="1265900"/>
        </p:xfrm>
        <a:graphic>
          <a:graphicData uri="http://schemas.openxmlformats.org/drawingml/2006/table">
            <a:tbl>
              <a:tblPr>
                <a:noFill/>
                <a:tableStyleId>{6CD9F95C-D17B-42F8-8CC3-40749D0FEDBB}</a:tableStyleId>
              </a:tblPr>
              <a:tblGrid>
                <a:gridCol w="8696425">
                  <a:extLst>
                    <a:ext uri="{9D8B030D-6E8A-4147-A177-3AD203B41FA5}">
                      <a16:colId xmlns:a16="http://schemas.microsoft.com/office/drawing/2014/main" val="20000"/>
                    </a:ext>
                  </a:extLst>
                </a:gridCol>
              </a:tblGrid>
              <a:tr h="1265900">
                <a:tc>
                  <a:txBody>
                    <a:bodyPr/>
                    <a:lstStyle/>
                    <a:p>
                      <a:pPr marL="0" lvl="0" indent="0" algn="ctr" rtl="0">
                        <a:lnSpc>
                          <a:spcPct val="115000"/>
                        </a:lnSpc>
                        <a:spcBef>
                          <a:spcPts val="1200"/>
                        </a:spcBef>
                        <a:spcAft>
                          <a:spcPts val="1200"/>
                        </a:spcAft>
                        <a:buClr>
                          <a:schemeClr val="dk1"/>
                        </a:buClr>
                        <a:buSzPts val="1100"/>
                        <a:buFont typeface="Arial"/>
                        <a:buNone/>
                      </a:pPr>
                      <a:r>
                        <a:rPr lang="en" sz="3300">
                          <a:solidFill>
                            <a:schemeClr val="lt1"/>
                          </a:solidFill>
                        </a:rPr>
                        <a:t>约翰一书 1 John 4: 7-12</a:t>
                      </a:r>
                      <a:endParaRPr sz="3300">
                        <a:solidFill>
                          <a:schemeClr val="lt1"/>
                        </a:solidFill>
                      </a:endParaRPr>
                    </a:p>
                  </a:txBody>
                  <a:tcPr marL="91425" marR="91425" marT="91425" marB="91425"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50" name="Google Shape;150;p28"/>
          <p:cNvGraphicFramePr/>
          <p:nvPr/>
        </p:nvGraphicFramePr>
        <p:xfrm>
          <a:off x="653246" y="2389311"/>
          <a:ext cx="7651900" cy="1143500"/>
        </p:xfrm>
        <a:graphic>
          <a:graphicData uri="http://schemas.openxmlformats.org/drawingml/2006/table">
            <a:tbl>
              <a:tblPr>
                <a:noFill/>
                <a:tableStyleId>{6CD9F95C-D17B-42F8-8CC3-40749D0FEDBB}</a:tableStyleId>
              </a:tblPr>
              <a:tblGrid>
                <a:gridCol w="7651900">
                  <a:extLst>
                    <a:ext uri="{9D8B030D-6E8A-4147-A177-3AD203B41FA5}">
                      <a16:colId xmlns:a16="http://schemas.microsoft.com/office/drawing/2014/main" val="20000"/>
                    </a:ext>
                  </a:extLst>
                </a:gridCol>
              </a:tblGrid>
              <a:tr h="1143500">
                <a:tc>
                  <a:txBody>
                    <a:bodyPr/>
                    <a:lstStyle/>
                    <a:p>
                      <a:pPr marL="0" lvl="0" indent="0" algn="ctr" rtl="0">
                        <a:lnSpc>
                          <a:spcPct val="115000"/>
                        </a:lnSpc>
                        <a:spcBef>
                          <a:spcPts val="1200"/>
                        </a:spcBef>
                        <a:spcAft>
                          <a:spcPts val="1200"/>
                        </a:spcAft>
                        <a:buClr>
                          <a:schemeClr val="dk1"/>
                        </a:buClr>
                        <a:buSzPts val="1100"/>
                        <a:buFont typeface="Arial"/>
                        <a:buNone/>
                      </a:pPr>
                      <a:r>
                        <a:rPr lang="en" sz="3600">
                          <a:solidFill>
                            <a:schemeClr val="lt1"/>
                          </a:solidFill>
                        </a:rPr>
                        <a:t>李东光 牧师</a:t>
                      </a:r>
                      <a:endParaRPr sz="3600">
                        <a:solidFill>
                          <a:schemeClr val="lt1"/>
                        </a:solidFill>
                      </a:endParaRPr>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3. 彼此相爱是爱的成全</a:t>
            </a:r>
            <a:endParaRPr sz="3000">
              <a:latin typeface="Arial"/>
              <a:ea typeface="Arial"/>
              <a:cs typeface="Arial"/>
              <a:sym typeface="Arial"/>
            </a:endParaRPr>
          </a:p>
        </p:txBody>
      </p:sp>
      <p:sp>
        <p:nvSpPr>
          <p:cNvPr id="226" name="Google Shape;226;p37"/>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C00000"/>
              </a:buClr>
              <a:buSzPts val="3000"/>
              <a:buNone/>
            </a:pPr>
            <a:r>
              <a:rPr lang="en" sz="3000">
                <a:solidFill>
                  <a:srgbClr val="C00000"/>
                </a:solidFill>
                <a:latin typeface="KaiTi"/>
                <a:ea typeface="KaiTi"/>
                <a:cs typeface="KaiTi"/>
                <a:sym typeface="KaiTi"/>
              </a:rPr>
              <a:t>亲爱的弟兄啊，神既是这样爱我们，我们也当彼此相爱。 从来没有人见过神，我们若彼此相爱，神就住在我们里面，爱他的心在我们里面得以完全了。</a:t>
            </a:r>
            <a:r>
              <a:rPr lang="en" sz="2400">
                <a:solidFill>
                  <a:srgbClr val="000000"/>
                </a:solidFill>
                <a:latin typeface="SimSun"/>
                <a:ea typeface="SimSun"/>
                <a:cs typeface="SimSun"/>
                <a:sym typeface="SimSun"/>
              </a:rPr>
              <a:t>（4:11-12）</a:t>
            </a:r>
            <a:endParaRPr sz="3000">
              <a:latin typeface="Arial"/>
              <a:ea typeface="Arial"/>
              <a:cs typeface="Arial"/>
              <a:sym typeface="Arial"/>
            </a:endParaRPr>
          </a:p>
          <a:p>
            <a:pPr marL="0" marR="0" lvl="0" indent="0" algn="l" rtl="0">
              <a:lnSpc>
                <a:spcPct val="90000"/>
              </a:lnSpc>
              <a:spcBef>
                <a:spcPts val="800"/>
              </a:spcBef>
              <a:spcAft>
                <a:spcPts val="0"/>
              </a:spcAft>
              <a:buClr>
                <a:srgbClr val="000000"/>
              </a:buClr>
              <a:buSzPts val="3000"/>
              <a:buNone/>
            </a:pPr>
            <a:r>
              <a:rPr lang="en" sz="3000" b="0" i="0" u="none" strike="noStrike" cap="none">
                <a:solidFill>
                  <a:srgbClr val="000000"/>
                </a:solidFill>
                <a:latin typeface="Arial"/>
                <a:ea typeface="Arial"/>
                <a:cs typeface="Arial"/>
                <a:sym typeface="Arial"/>
              </a:rPr>
              <a:t>3.1 彼此相爱</a:t>
            </a:r>
            <a:r>
              <a:rPr lang="en" sz="3000">
                <a:solidFill>
                  <a:srgbClr val="000000"/>
                </a:solidFill>
                <a:latin typeface="Arial"/>
                <a:ea typeface="Arial"/>
                <a:cs typeface="Arial"/>
                <a:sym typeface="Arial"/>
              </a:rPr>
              <a:t>满足了</a:t>
            </a:r>
            <a:r>
              <a:rPr lang="en" sz="3000" b="0" i="0" u="none" strike="noStrike" cap="none">
                <a:solidFill>
                  <a:srgbClr val="000000"/>
                </a:solidFill>
                <a:latin typeface="Arial"/>
                <a:ea typeface="Arial"/>
                <a:cs typeface="Arial"/>
                <a:sym typeface="Arial"/>
              </a:rPr>
              <a:t>神要求</a:t>
            </a:r>
            <a:endParaRPr sz="3000" b="0" i="0" u="none" strike="noStrike" cap="none">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爱心是对神爱的回应</a:t>
            </a:r>
            <a:endParaRPr sz="3000">
              <a:solidFill>
                <a:srgbClr val="000000"/>
              </a:solidFill>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b="0" i="0" u="none" strike="noStrike" cap="none">
                <a:solidFill>
                  <a:srgbClr val="C00000"/>
                </a:solidFill>
                <a:latin typeface="KaiTi"/>
                <a:ea typeface="KaiTi"/>
                <a:cs typeface="KaiTi"/>
                <a:sym typeface="KaiTi"/>
              </a:rPr>
              <a:t>你要尽心、尽性、尽意、尽力爱主你的神。</a:t>
            </a:r>
            <a:r>
              <a:rPr lang="en" sz="2400" b="0" i="0" u="none" strike="noStrike" cap="none">
                <a:solidFill>
                  <a:srgbClr val="000000"/>
                </a:solidFill>
                <a:latin typeface="SimSun"/>
                <a:ea typeface="SimSun"/>
                <a:cs typeface="SimSun"/>
                <a:sym typeface="SimSun"/>
              </a:rPr>
              <a:t>（马可福音12:30)</a:t>
            </a:r>
            <a:endParaRPr sz="2400">
              <a:solidFill>
                <a:srgbClr val="000000"/>
              </a:solidFill>
              <a:latin typeface="SimSun"/>
              <a:ea typeface="SimSun"/>
              <a:cs typeface="SimSun"/>
              <a:sym typeface="SimSun"/>
            </a:endParaRPr>
          </a:p>
          <a:p>
            <a:pPr marL="0" lvl="0" indent="0" algn="l" rtl="0">
              <a:lnSpc>
                <a:spcPct val="90000"/>
              </a:lnSpc>
              <a:spcBef>
                <a:spcPts val="800"/>
              </a:spcBef>
              <a:spcAft>
                <a:spcPts val="0"/>
              </a:spcAft>
              <a:buClr>
                <a:schemeClr val="dk1"/>
              </a:buClr>
              <a:buSzPts val="3000"/>
              <a:buNone/>
            </a:pPr>
            <a:endParaRPr sz="3000">
              <a:latin typeface="Arial"/>
              <a:ea typeface="Arial"/>
              <a:cs typeface="Arial"/>
              <a:sym typeface="Arial"/>
            </a:endParaRPr>
          </a:p>
        </p:txBody>
      </p:sp>
      <p:sp>
        <p:nvSpPr>
          <p:cNvPr id="227" name="Google Shape;227;p37"/>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6</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3. 彼此相爱是爱的成全</a:t>
            </a:r>
            <a:endParaRPr sz="3000">
              <a:latin typeface="Arial"/>
              <a:ea typeface="Arial"/>
              <a:cs typeface="Arial"/>
              <a:sym typeface="Arial"/>
            </a:endParaRPr>
          </a:p>
        </p:txBody>
      </p:sp>
      <p:sp>
        <p:nvSpPr>
          <p:cNvPr id="233" name="Google Shape;233;p38"/>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C00000"/>
              </a:buClr>
              <a:buSzPts val="3000"/>
              <a:buNone/>
            </a:pPr>
            <a:r>
              <a:rPr lang="en" sz="3000">
                <a:solidFill>
                  <a:srgbClr val="C00000"/>
                </a:solidFill>
                <a:latin typeface="KaiTi"/>
                <a:ea typeface="KaiTi"/>
                <a:cs typeface="KaiTi"/>
                <a:sym typeface="KaiTi"/>
              </a:rPr>
              <a:t>亲爱的弟兄啊，神既是这样爱我们，我们也当彼此相爱。 从来没有人见过神，我们若彼此相爱，神就住在我们里面，爱他的心在我们里面得以完全了。</a:t>
            </a:r>
            <a:r>
              <a:rPr lang="en" sz="2400">
                <a:solidFill>
                  <a:srgbClr val="000000"/>
                </a:solidFill>
                <a:latin typeface="SimSun"/>
                <a:ea typeface="SimSun"/>
                <a:cs typeface="SimSun"/>
                <a:sym typeface="SimSun"/>
              </a:rPr>
              <a:t>（4:11-12）</a:t>
            </a:r>
            <a:endParaRPr sz="3000">
              <a:latin typeface="Arial"/>
              <a:ea typeface="Arial"/>
              <a:cs typeface="Arial"/>
              <a:sym typeface="Arial"/>
            </a:endParaRPr>
          </a:p>
          <a:p>
            <a:pPr marL="0" marR="0" lvl="0" indent="0" algn="l" rtl="0">
              <a:lnSpc>
                <a:spcPct val="90000"/>
              </a:lnSpc>
              <a:spcBef>
                <a:spcPts val="800"/>
              </a:spcBef>
              <a:spcAft>
                <a:spcPts val="0"/>
              </a:spcAft>
              <a:buClr>
                <a:srgbClr val="000000"/>
              </a:buClr>
              <a:buSzPts val="3000"/>
              <a:buNone/>
            </a:pPr>
            <a:r>
              <a:rPr lang="en" sz="3000" b="0" i="0" u="none" strike="noStrike" cap="none">
                <a:solidFill>
                  <a:srgbClr val="000000"/>
                </a:solidFill>
                <a:latin typeface="Arial"/>
                <a:ea typeface="Arial"/>
                <a:cs typeface="Arial"/>
                <a:sym typeface="Arial"/>
              </a:rPr>
              <a:t>3.2 彼此相爱</a:t>
            </a:r>
            <a:r>
              <a:rPr lang="en" sz="3000">
                <a:solidFill>
                  <a:srgbClr val="000000"/>
                </a:solidFill>
                <a:latin typeface="Arial"/>
                <a:ea typeface="Arial"/>
                <a:cs typeface="Arial"/>
                <a:sym typeface="Arial"/>
              </a:rPr>
              <a:t>就与神更亲密</a:t>
            </a:r>
            <a:endParaRPr sz="3000" b="0" i="0" u="none" strike="noStrike" cap="none">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罪人没有爱心惧怕见到神</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彼此相爱神就住在我里面</a:t>
            </a:r>
            <a:endParaRPr sz="3000">
              <a:solidFill>
                <a:srgbClr val="000000"/>
              </a:solidFill>
              <a:latin typeface="Arial"/>
              <a:ea typeface="Arial"/>
              <a:cs typeface="Arial"/>
              <a:sym typeface="Arial"/>
            </a:endParaRPr>
          </a:p>
        </p:txBody>
      </p:sp>
      <p:sp>
        <p:nvSpPr>
          <p:cNvPr id="234" name="Google Shape;234;p38"/>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7</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9"/>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3. 彼此相爱是爱的成全</a:t>
            </a:r>
            <a:endParaRPr sz="3000">
              <a:latin typeface="Arial"/>
              <a:ea typeface="Arial"/>
              <a:cs typeface="Arial"/>
              <a:sym typeface="Arial"/>
            </a:endParaRPr>
          </a:p>
        </p:txBody>
      </p:sp>
      <p:sp>
        <p:nvSpPr>
          <p:cNvPr id="240" name="Google Shape;240;p39"/>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C00000"/>
              </a:buClr>
              <a:buSzPts val="3000"/>
              <a:buNone/>
            </a:pPr>
            <a:r>
              <a:rPr lang="en" sz="3000">
                <a:solidFill>
                  <a:srgbClr val="C00000"/>
                </a:solidFill>
                <a:latin typeface="KaiTi"/>
                <a:ea typeface="KaiTi"/>
                <a:cs typeface="KaiTi"/>
                <a:sym typeface="KaiTi"/>
              </a:rPr>
              <a:t>亲爱的弟兄啊，神既是这样爱我们，我们也当彼此相爱。 从来没有人见过神，我们若彼此相爱，神就住在我们里面，爱他的心在我们里面得以完全了。</a:t>
            </a:r>
            <a:r>
              <a:rPr lang="en" sz="2400">
                <a:solidFill>
                  <a:srgbClr val="000000"/>
                </a:solidFill>
                <a:latin typeface="SimSun"/>
                <a:ea typeface="SimSun"/>
                <a:cs typeface="SimSun"/>
                <a:sym typeface="SimSun"/>
              </a:rPr>
              <a:t>（4:11-12）</a:t>
            </a:r>
            <a:endParaRPr sz="3000">
              <a:latin typeface="Arial"/>
              <a:ea typeface="Arial"/>
              <a:cs typeface="Arial"/>
              <a:sym typeface="Arial"/>
            </a:endParaRPr>
          </a:p>
          <a:p>
            <a:pPr marL="0" marR="0" lvl="0" indent="0" algn="l" rtl="0">
              <a:lnSpc>
                <a:spcPct val="90000"/>
              </a:lnSpc>
              <a:spcBef>
                <a:spcPts val="800"/>
              </a:spcBef>
              <a:spcAft>
                <a:spcPts val="0"/>
              </a:spcAft>
              <a:buClr>
                <a:srgbClr val="000000"/>
              </a:buClr>
              <a:buSzPts val="3000"/>
              <a:buNone/>
            </a:pPr>
            <a:r>
              <a:rPr lang="en" sz="3000" b="0" i="0" u="none" strike="noStrike" cap="none">
                <a:solidFill>
                  <a:srgbClr val="000000"/>
                </a:solidFill>
                <a:latin typeface="Arial"/>
                <a:ea typeface="Arial"/>
                <a:cs typeface="Arial"/>
                <a:sym typeface="Arial"/>
              </a:rPr>
              <a:t>3.3 彼此相爱能为神作见证</a:t>
            </a:r>
            <a:endParaRPr sz="3000" b="0" i="0" u="none" strike="noStrike" cap="none">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彼此相爱显明是主的门徒</a:t>
            </a:r>
            <a:endParaRPr sz="3000">
              <a:solidFill>
                <a:srgbClr val="000000"/>
              </a:solidFill>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b="0" i="0" u="none" strike="noStrike" cap="none">
                <a:solidFill>
                  <a:srgbClr val="C00000"/>
                </a:solidFill>
                <a:latin typeface="KaiTi"/>
                <a:ea typeface="KaiTi"/>
                <a:cs typeface="KaiTi"/>
                <a:sym typeface="KaiTi"/>
              </a:rPr>
              <a:t>世人因此就认出我们是主的门徒了。</a:t>
            </a:r>
            <a:r>
              <a:rPr lang="en" sz="2400">
                <a:solidFill>
                  <a:srgbClr val="000000"/>
                </a:solidFill>
                <a:latin typeface="SimSun"/>
                <a:ea typeface="SimSun"/>
                <a:cs typeface="SimSun"/>
                <a:sym typeface="SimSun"/>
              </a:rPr>
              <a:t>(</a:t>
            </a:r>
            <a:r>
              <a:rPr lang="en" sz="2400" b="0" i="0" u="none" strike="noStrike" cap="none">
                <a:solidFill>
                  <a:srgbClr val="000000"/>
                </a:solidFill>
                <a:latin typeface="SimSun"/>
                <a:ea typeface="SimSun"/>
                <a:cs typeface="SimSun"/>
                <a:sym typeface="SimSun"/>
              </a:rPr>
              <a:t>约翰福音13:35)</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彼此相爱让世人认识真神</a:t>
            </a:r>
            <a:endParaRPr sz="3000">
              <a:solidFill>
                <a:srgbClr val="000000"/>
              </a:solidFill>
              <a:latin typeface="Arial"/>
              <a:ea typeface="Arial"/>
              <a:cs typeface="Arial"/>
              <a:sym typeface="Arial"/>
            </a:endParaRPr>
          </a:p>
        </p:txBody>
      </p:sp>
      <p:sp>
        <p:nvSpPr>
          <p:cNvPr id="241" name="Google Shape;241;p39"/>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8</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40"/>
          <p:cNvPicPr preferRelativeResize="0"/>
          <p:nvPr/>
        </p:nvPicPr>
        <p:blipFill rotWithShape="1">
          <a:blip r:embed="rId3">
            <a:alphaModFix/>
          </a:blip>
          <a:srcRect t="8562" b="13524"/>
          <a:stretch/>
        </p:blipFill>
        <p:spPr>
          <a:xfrm>
            <a:off x="914400" y="645196"/>
            <a:ext cx="6221186" cy="4364352"/>
          </a:xfrm>
          <a:prstGeom prst="rect">
            <a:avLst/>
          </a:prstGeom>
          <a:noFill/>
          <a:ln>
            <a:noFill/>
          </a:ln>
        </p:spPr>
      </p:pic>
      <p:sp>
        <p:nvSpPr>
          <p:cNvPr id="247" name="Google Shape;247;p40"/>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结语：有根有基爱心必结出硕果</a:t>
            </a:r>
            <a:endParaRPr sz="3000">
              <a:latin typeface="Arial"/>
              <a:ea typeface="Arial"/>
              <a:cs typeface="Arial"/>
              <a:sym typeface="Arial"/>
            </a:endParaRPr>
          </a:p>
        </p:txBody>
      </p:sp>
      <p:sp>
        <p:nvSpPr>
          <p:cNvPr id="248" name="Google Shape;248;p40"/>
          <p:cNvSpPr txBox="1">
            <a:spLocks noGrp="1"/>
          </p:cNvSpPr>
          <p:nvPr>
            <p:ph type="body" idx="1"/>
          </p:nvPr>
        </p:nvSpPr>
        <p:spPr>
          <a:xfrm>
            <a:off x="1582491" y="1202309"/>
            <a:ext cx="4612533" cy="3680223"/>
          </a:xfrm>
          <a:prstGeom prst="rect">
            <a:avLst/>
          </a:prstGeom>
          <a:noFill/>
          <a:ln>
            <a:noFill/>
          </a:ln>
        </p:spPr>
        <p:txBody>
          <a:bodyPr spcFirstLastPara="1" wrap="square" lIns="68575" tIns="34275" rIns="68575" bIns="34275" anchor="t" anchorCtr="0">
            <a:normAutofit/>
          </a:bodyPr>
          <a:lstStyle/>
          <a:p>
            <a:pPr marL="177800" lvl="0" indent="-190500" algn="ctr" rtl="0">
              <a:lnSpc>
                <a:spcPct val="90000"/>
              </a:lnSpc>
              <a:spcBef>
                <a:spcPts val="0"/>
              </a:spcBef>
              <a:spcAft>
                <a:spcPts val="0"/>
              </a:spcAft>
              <a:buClr>
                <a:schemeClr val="dk1"/>
              </a:buClr>
              <a:buSzPts val="3000"/>
              <a:buChar char="•"/>
            </a:pPr>
            <a:r>
              <a:rPr lang="en" sz="3000">
                <a:latin typeface="Arial"/>
                <a:ea typeface="Arial"/>
                <a:cs typeface="Arial"/>
                <a:sym typeface="Arial"/>
              </a:rPr>
              <a:t>深入认识理解神的大爱</a:t>
            </a:r>
            <a:endParaRPr sz="3000">
              <a:latin typeface="Arial"/>
              <a:ea typeface="Arial"/>
              <a:cs typeface="Arial"/>
              <a:sym typeface="Arial"/>
            </a:endParaRPr>
          </a:p>
          <a:p>
            <a:pPr marL="177800" lvl="0" indent="-190500" algn="ctr" rtl="0">
              <a:lnSpc>
                <a:spcPct val="90000"/>
              </a:lnSpc>
              <a:spcBef>
                <a:spcPts val="800"/>
              </a:spcBef>
              <a:spcAft>
                <a:spcPts val="0"/>
              </a:spcAft>
              <a:buClr>
                <a:schemeClr val="dk1"/>
              </a:buClr>
              <a:buSzPts val="3000"/>
              <a:buChar char="•"/>
            </a:pPr>
            <a:r>
              <a:rPr lang="en" sz="3000">
                <a:latin typeface="Arial"/>
                <a:ea typeface="Arial"/>
                <a:cs typeface="Arial"/>
                <a:sym typeface="Arial"/>
              </a:rPr>
              <a:t>努力效法基督爱的榜样</a:t>
            </a:r>
            <a:endParaRPr sz="3000">
              <a:latin typeface="Arial"/>
              <a:ea typeface="Arial"/>
              <a:cs typeface="Arial"/>
              <a:sym typeface="Arial"/>
            </a:endParaRPr>
          </a:p>
          <a:p>
            <a:pPr marL="0" lvl="0" indent="0" algn="ctr" rtl="0">
              <a:lnSpc>
                <a:spcPct val="90000"/>
              </a:lnSpc>
              <a:spcBef>
                <a:spcPts val="800"/>
              </a:spcBef>
              <a:spcAft>
                <a:spcPts val="0"/>
              </a:spcAft>
              <a:buClr>
                <a:schemeClr val="dk1"/>
              </a:buClr>
              <a:buSzPts val="3000"/>
              <a:buNone/>
            </a:pPr>
            <a:r>
              <a:rPr lang="en" sz="3000">
                <a:latin typeface="Arial"/>
                <a:ea typeface="Arial"/>
                <a:cs typeface="Arial"/>
                <a:sym typeface="Arial"/>
              </a:rPr>
              <a:t>就会</a:t>
            </a:r>
            <a:endParaRPr sz="3000">
              <a:latin typeface="Arial"/>
              <a:ea typeface="Arial"/>
              <a:cs typeface="Arial"/>
              <a:sym typeface="Arial"/>
            </a:endParaRPr>
          </a:p>
          <a:p>
            <a:pPr marL="177800" lvl="0" indent="-190500" algn="ctr" rtl="0">
              <a:lnSpc>
                <a:spcPct val="90000"/>
              </a:lnSpc>
              <a:spcBef>
                <a:spcPts val="800"/>
              </a:spcBef>
              <a:spcAft>
                <a:spcPts val="0"/>
              </a:spcAft>
              <a:buClr>
                <a:schemeClr val="dk1"/>
              </a:buClr>
              <a:buSzPts val="3000"/>
              <a:buChar char="•"/>
            </a:pPr>
            <a:r>
              <a:rPr lang="en" sz="3000">
                <a:latin typeface="Arial"/>
                <a:ea typeface="Arial"/>
                <a:cs typeface="Arial"/>
                <a:sym typeface="Arial"/>
              </a:rPr>
              <a:t>成全神爱的要求和旨意</a:t>
            </a:r>
            <a:endParaRPr sz="3000">
              <a:latin typeface="Arial"/>
              <a:ea typeface="Arial"/>
              <a:cs typeface="Arial"/>
              <a:sym typeface="Arial"/>
            </a:endParaRPr>
          </a:p>
          <a:p>
            <a:pPr marL="177800" lvl="0" indent="-190500" algn="ctr" rtl="0">
              <a:lnSpc>
                <a:spcPct val="90000"/>
              </a:lnSpc>
              <a:spcBef>
                <a:spcPts val="800"/>
              </a:spcBef>
              <a:spcAft>
                <a:spcPts val="0"/>
              </a:spcAft>
              <a:buClr>
                <a:schemeClr val="dk1"/>
              </a:buClr>
              <a:buSzPts val="3000"/>
              <a:buChar char="•"/>
            </a:pPr>
            <a:r>
              <a:rPr lang="en" sz="3000">
                <a:latin typeface="Arial"/>
                <a:ea typeface="Arial"/>
                <a:cs typeface="Arial"/>
                <a:sym typeface="Arial"/>
              </a:rPr>
              <a:t>愿我们都成为</a:t>
            </a:r>
            <a:endParaRPr sz="3000">
              <a:latin typeface="Arial"/>
              <a:ea typeface="Arial"/>
              <a:cs typeface="Arial"/>
              <a:sym typeface="Arial"/>
            </a:endParaRPr>
          </a:p>
          <a:p>
            <a:pPr marL="0" lvl="0" indent="0" algn="ctr" rtl="0">
              <a:lnSpc>
                <a:spcPct val="90000"/>
              </a:lnSpc>
              <a:spcBef>
                <a:spcPts val="800"/>
              </a:spcBef>
              <a:spcAft>
                <a:spcPts val="0"/>
              </a:spcAft>
              <a:buClr>
                <a:schemeClr val="dk1"/>
              </a:buClr>
              <a:buSzPts val="3000"/>
              <a:buNone/>
            </a:pPr>
            <a:r>
              <a:rPr lang="en" sz="3000">
                <a:latin typeface="Arial"/>
                <a:ea typeface="Arial"/>
                <a:cs typeface="Arial"/>
                <a:sym typeface="Arial"/>
              </a:rPr>
              <a:t>爱的使者</a:t>
            </a:r>
            <a:endParaRPr sz="3000">
              <a:latin typeface="Arial"/>
              <a:ea typeface="Arial"/>
              <a:cs typeface="Arial"/>
              <a:sym typeface="Arial"/>
            </a:endParaRPr>
          </a:p>
        </p:txBody>
      </p:sp>
      <p:sp>
        <p:nvSpPr>
          <p:cNvPr id="249" name="Google Shape;249;p40"/>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9</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155" name="Google Shape;155;p29"/>
          <p:cNvGraphicFramePr/>
          <p:nvPr/>
        </p:nvGraphicFramePr>
        <p:xfrm>
          <a:off x="93462" y="742373"/>
          <a:ext cx="3000000" cy="3000000"/>
        </p:xfrm>
        <a:graphic>
          <a:graphicData uri="http://schemas.openxmlformats.org/drawingml/2006/table">
            <a:tbl>
              <a:tblPr>
                <a:noFill/>
                <a:tableStyleId>{6CD9F95C-D17B-42F8-8CC3-40749D0FEDBB}</a:tableStyleId>
              </a:tblPr>
              <a:tblGrid>
                <a:gridCol w="9085250">
                  <a:extLst>
                    <a:ext uri="{9D8B030D-6E8A-4147-A177-3AD203B41FA5}">
                      <a16:colId xmlns:a16="http://schemas.microsoft.com/office/drawing/2014/main" val="20000"/>
                    </a:ext>
                  </a:extLst>
                </a:gridCol>
              </a:tblGrid>
              <a:tr h="4211850">
                <a:tc>
                  <a:txBody>
                    <a:bodyPr/>
                    <a:lstStyle/>
                    <a:p>
                      <a:pPr marL="0" lvl="0" indent="0" algn="l" rtl="0">
                        <a:lnSpc>
                          <a:spcPct val="115000"/>
                        </a:lnSpc>
                        <a:spcBef>
                          <a:spcPts val="0"/>
                        </a:spcBef>
                        <a:spcAft>
                          <a:spcPts val="0"/>
                        </a:spcAft>
                        <a:buNone/>
                      </a:pPr>
                      <a:r>
                        <a:rPr lang="en" sz="2700">
                          <a:solidFill>
                            <a:schemeClr val="lt1"/>
                          </a:solidFill>
                        </a:rPr>
                        <a:t>7 亲爱的弟兄啊，我们应当彼此相爱，因为爱是从神来的。凡有爱心的，都是由神而生，并且认识神。8 没有爱心的，就不认识神，因为神就是爱。9 神差他独生子到世间来，使我们借着他得生，神爱我们的心在此就显明了。10 不是我们爱神，乃是神爱我们，差他的儿子为我们的罪做了挽回祭，这就是爱了。11 亲爱的弟兄啊，神既是这样爱我们，我们也当彼此相爱。12 从来没有人见过神，我们若彼此相爱，神就住在我们里面，爱他的心在我们里面得以完全了。</a:t>
                      </a:r>
                      <a:endParaRPr sz="2700">
                        <a:solidFill>
                          <a:schemeClr val="lt1"/>
                        </a:solidFill>
                      </a:endParaRPr>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56" name="Google Shape;156;p29"/>
          <p:cNvSpPr/>
          <p:nvPr/>
        </p:nvSpPr>
        <p:spPr>
          <a:xfrm>
            <a:off x="2" y="-4300"/>
            <a:ext cx="9144000" cy="706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29"/>
          <p:cNvPicPr preferRelativeResize="0"/>
          <p:nvPr/>
        </p:nvPicPr>
        <p:blipFill>
          <a:blip r:embed="rId3">
            <a:alphaModFix/>
          </a:blip>
          <a:stretch>
            <a:fillRect/>
          </a:stretch>
        </p:blipFill>
        <p:spPr>
          <a:xfrm>
            <a:off x="381000" y="0"/>
            <a:ext cx="646875" cy="629050"/>
          </a:xfrm>
          <a:prstGeom prst="rect">
            <a:avLst/>
          </a:prstGeom>
          <a:noFill/>
          <a:ln>
            <a:noFill/>
          </a:ln>
        </p:spPr>
      </p:pic>
      <p:sp>
        <p:nvSpPr>
          <p:cNvPr id="158" name="Google Shape;158;p29"/>
          <p:cNvSpPr txBox="1"/>
          <p:nvPr/>
        </p:nvSpPr>
        <p:spPr>
          <a:xfrm>
            <a:off x="6833975" y="21475"/>
            <a:ext cx="22878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highlight>
                  <a:srgbClr val="FFFFFF"/>
                </a:highlight>
                <a:latin typeface="Roboto"/>
                <a:ea typeface="Roboto"/>
                <a:cs typeface="Roboto"/>
                <a:sym typeface="Roboto"/>
              </a:rPr>
              <a:t>倫 敦 國 語 宣 道 會   </a:t>
            </a:r>
            <a:endParaRPr sz="1800"/>
          </a:p>
        </p:txBody>
      </p:sp>
      <p:sp>
        <p:nvSpPr>
          <p:cNvPr id="159" name="Google Shape;159;p29"/>
          <p:cNvSpPr txBox="1"/>
          <p:nvPr/>
        </p:nvSpPr>
        <p:spPr>
          <a:xfrm>
            <a:off x="6735950" y="377575"/>
            <a:ext cx="23493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highlight>
                  <a:srgbClr val="FFFFFF"/>
                </a:highlight>
              </a:rPr>
              <a:t>London Mandarin Alliance Church</a:t>
            </a:r>
            <a:endParaRPr sz="1100"/>
          </a:p>
        </p:txBody>
      </p:sp>
      <p:sp>
        <p:nvSpPr>
          <p:cNvPr id="160" name="Google Shape;160;p29"/>
          <p:cNvSpPr/>
          <p:nvPr/>
        </p:nvSpPr>
        <p:spPr>
          <a:xfrm>
            <a:off x="0" y="694150"/>
            <a:ext cx="9144000" cy="924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61" name="Google Shape;161;p29"/>
          <p:cNvGraphicFramePr/>
          <p:nvPr/>
        </p:nvGraphicFramePr>
        <p:xfrm>
          <a:off x="1099688" y="101500"/>
          <a:ext cx="3000000" cy="3000000"/>
        </p:xfrm>
        <a:graphic>
          <a:graphicData uri="http://schemas.openxmlformats.org/drawingml/2006/table">
            <a:tbl>
              <a:tblPr>
                <a:noFill/>
                <a:tableStyleId>{6CD9F95C-D17B-42F8-8CC3-40749D0FEDBB}</a:tableStyleId>
              </a:tblPr>
              <a:tblGrid>
                <a:gridCol w="5040600">
                  <a:extLst>
                    <a:ext uri="{9D8B030D-6E8A-4147-A177-3AD203B41FA5}">
                      <a16:colId xmlns:a16="http://schemas.microsoft.com/office/drawing/2014/main" val="20000"/>
                    </a:ext>
                  </a:extLst>
                </a:gridCol>
                <a:gridCol w="523825">
                  <a:extLst>
                    <a:ext uri="{9D8B030D-6E8A-4147-A177-3AD203B41FA5}">
                      <a16:colId xmlns:a16="http://schemas.microsoft.com/office/drawing/2014/main" val="20001"/>
                    </a:ext>
                  </a:extLst>
                </a:gridCol>
              </a:tblGrid>
              <a:tr h="0">
                <a:tc>
                  <a:txBody>
                    <a:bodyPr/>
                    <a:lstStyle/>
                    <a:p>
                      <a:pPr marL="0" lvl="0" indent="0" algn="l" rtl="0">
                        <a:lnSpc>
                          <a:spcPct val="115000"/>
                        </a:lnSpc>
                        <a:spcBef>
                          <a:spcPts val="0"/>
                        </a:spcBef>
                        <a:spcAft>
                          <a:spcPts val="0"/>
                        </a:spcAft>
                        <a:buClr>
                          <a:schemeClr val="dk1"/>
                        </a:buClr>
                        <a:buSzPts val="1100"/>
                        <a:buFont typeface="Arial"/>
                        <a:buNone/>
                      </a:pPr>
                      <a:r>
                        <a:rPr lang="en" sz="2600">
                          <a:solidFill>
                            <a:schemeClr val="dk1"/>
                          </a:solidFill>
                        </a:rPr>
                        <a:t>相关经文</a:t>
                      </a:r>
                      <a:endParaRPr sz="2600"/>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600"/>
                    </a:p>
                  </a:txBody>
                  <a:tcPr marL="91425" marR="91425" marT="91425" marB="914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62" name="Google Shape;162;p29"/>
          <p:cNvGraphicFramePr/>
          <p:nvPr/>
        </p:nvGraphicFramePr>
        <p:xfrm>
          <a:off x="2548200" y="89373"/>
          <a:ext cx="3000000" cy="3000000"/>
        </p:xfrm>
        <a:graphic>
          <a:graphicData uri="http://schemas.openxmlformats.org/drawingml/2006/table">
            <a:tbl>
              <a:tblPr>
                <a:noFill/>
                <a:tableStyleId>{6CD9F95C-D17B-42F8-8CC3-40749D0FEDBB}</a:tableStyleId>
              </a:tblPr>
              <a:tblGrid>
                <a:gridCol w="63010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0"/>
                        </a:spcAft>
                        <a:buNone/>
                      </a:pPr>
                      <a:r>
                        <a:rPr lang="en" sz="2600">
                          <a:solidFill>
                            <a:srgbClr val="434343"/>
                          </a:solidFill>
                        </a:rPr>
                        <a:t>约翰一书 1 John 4: 7-12</a:t>
                      </a:r>
                      <a:endParaRPr sz="2600">
                        <a:solidFill>
                          <a:srgbClr val="434343"/>
                        </a:solidFill>
                      </a:endParaRPr>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3" name="Google Shape;163;p29"/>
          <p:cNvSpPr txBox="1"/>
          <p:nvPr/>
        </p:nvSpPr>
        <p:spPr>
          <a:xfrm>
            <a:off x="2111425" y="-287950"/>
            <a:ext cx="40632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FF0000"/>
                </a:solidFill>
                <a:highlight>
                  <a:srgbClr val="FFFFFF"/>
                </a:highlight>
                <a:latin typeface="Roboto"/>
                <a:ea typeface="Roboto"/>
                <a:cs typeface="Roboto"/>
                <a:sym typeface="Roboto"/>
              </a:rPr>
              <a:t>请记得在週報.xlsx档案修改内容！而</a:t>
            </a:r>
            <a:r>
              <a:rPr lang="en" sz="1050">
                <a:solidFill>
                  <a:srgbClr val="FF0000"/>
                </a:solidFill>
                <a:highlight>
                  <a:schemeClr val="lt1"/>
                </a:highlight>
                <a:latin typeface="Roboto"/>
                <a:ea typeface="Roboto"/>
                <a:cs typeface="Roboto"/>
                <a:sym typeface="Roboto"/>
              </a:rPr>
              <a:t>不在以下PPT更改！</a:t>
            </a:r>
            <a:r>
              <a:rPr lang="en" sz="1050">
                <a:solidFill>
                  <a:srgbClr val="FF0000"/>
                </a:solidFill>
                <a:highlight>
                  <a:srgbClr val="FFFFFF"/>
                </a:highlight>
                <a:latin typeface="Roboto"/>
                <a:ea typeface="Roboto"/>
                <a:cs typeface="Roboto"/>
                <a:sym typeface="Roboto"/>
              </a:rPr>
              <a:t>谢谢！</a:t>
            </a:r>
            <a:endParaRPr>
              <a:solidFill>
                <a:srgbClr val="FF0000"/>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Google Shape;168;p30"/>
          <p:cNvGraphicFramePr/>
          <p:nvPr/>
        </p:nvGraphicFramePr>
        <p:xfrm>
          <a:off x="101950" y="784811"/>
          <a:ext cx="3000000" cy="3000000"/>
        </p:xfrm>
        <a:graphic>
          <a:graphicData uri="http://schemas.openxmlformats.org/drawingml/2006/table">
            <a:tbl>
              <a:tblPr>
                <a:noFill/>
                <a:tableStyleId>{6CD9F95C-D17B-42F8-8CC3-40749D0FEDBB}</a:tableStyleId>
              </a:tblPr>
              <a:tblGrid>
                <a:gridCol w="9085250">
                  <a:extLst>
                    <a:ext uri="{9D8B030D-6E8A-4147-A177-3AD203B41FA5}">
                      <a16:colId xmlns:a16="http://schemas.microsoft.com/office/drawing/2014/main" val="20000"/>
                    </a:ext>
                  </a:extLst>
                </a:gridCol>
              </a:tblGrid>
              <a:tr h="4211850">
                <a:tc>
                  <a:txBody>
                    <a:bodyPr/>
                    <a:lstStyle/>
                    <a:p>
                      <a:pPr marL="0" lvl="0" indent="0" algn="l" rtl="0">
                        <a:lnSpc>
                          <a:spcPct val="115000"/>
                        </a:lnSpc>
                        <a:spcBef>
                          <a:spcPts val="0"/>
                        </a:spcBef>
                        <a:spcAft>
                          <a:spcPts val="0"/>
                        </a:spcAft>
                        <a:buNone/>
                      </a:pPr>
                      <a:r>
                        <a:rPr lang="en" sz="2400">
                          <a:solidFill>
                            <a:schemeClr val="lt1"/>
                          </a:solidFill>
                        </a:rPr>
                        <a:t>7 Dear friends, let us love one another, for love comes from God. Everyone who loves has been born of God and knows God. 8 Whoever does not love does not know God, because God is love. 9 This is how God showed his love among us: He sent his one and only Son into the world that we might live through him. 10 This is love: not that we loved God, but that he loved us and sent his Son as an atoning sacrifice for our sins. 11 Dear friends, since God so loved us, we also ought to love one another. 12 No one has ever seen God; but if we love one another, God lives in us and his love is made complete in us.</a:t>
                      </a:r>
                      <a:endParaRPr sz="2400">
                        <a:solidFill>
                          <a:schemeClr val="lt1"/>
                        </a:solidFill>
                      </a:endParaRPr>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9" name="Google Shape;169;p30"/>
          <p:cNvSpPr/>
          <p:nvPr/>
        </p:nvSpPr>
        <p:spPr>
          <a:xfrm>
            <a:off x="2" y="-4300"/>
            <a:ext cx="9144000" cy="706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30"/>
          <p:cNvPicPr preferRelativeResize="0"/>
          <p:nvPr/>
        </p:nvPicPr>
        <p:blipFill>
          <a:blip r:embed="rId3">
            <a:alphaModFix/>
          </a:blip>
          <a:stretch>
            <a:fillRect/>
          </a:stretch>
        </p:blipFill>
        <p:spPr>
          <a:xfrm>
            <a:off x="381000" y="0"/>
            <a:ext cx="646875" cy="629050"/>
          </a:xfrm>
          <a:prstGeom prst="rect">
            <a:avLst/>
          </a:prstGeom>
          <a:noFill/>
          <a:ln>
            <a:noFill/>
          </a:ln>
        </p:spPr>
      </p:pic>
      <p:sp>
        <p:nvSpPr>
          <p:cNvPr id="171" name="Google Shape;171;p30"/>
          <p:cNvSpPr txBox="1"/>
          <p:nvPr/>
        </p:nvSpPr>
        <p:spPr>
          <a:xfrm>
            <a:off x="6833975" y="21475"/>
            <a:ext cx="22878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highlight>
                  <a:srgbClr val="FFFFFF"/>
                </a:highlight>
                <a:latin typeface="Roboto"/>
                <a:ea typeface="Roboto"/>
                <a:cs typeface="Roboto"/>
                <a:sym typeface="Roboto"/>
              </a:rPr>
              <a:t>倫 敦 國 語 宣 道 會   </a:t>
            </a:r>
            <a:endParaRPr sz="1800"/>
          </a:p>
        </p:txBody>
      </p:sp>
      <p:sp>
        <p:nvSpPr>
          <p:cNvPr id="172" name="Google Shape;172;p30"/>
          <p:cNvSpPr txBox="1"/>
          <p:nvPr/>
        </p:nvSpPr>
        <p:spPr>
          <a:xfrm>
            <a:off x="6735950" y="377575"/>
            <a:ext cx="23493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highlight>
                  <a:srgbClr val="FFFFFF"/>
                </a:highlight>
              </a:rPr>
              <a:t>London Mandarin Alliance Church</a:t>
            </a:r>
            <a:endParaRPr sz="1100"/>
          </a:p>
        </p:txBody>
      </p:sp>
      <p:sp>
        <p:nvSpPr>
          <p:cNvPr id="173" name="Google Shape;173;p30"/>
          <p:cNvSpPr/>
          <p:nvPr/>
        </p:nvSpPr>
        <p:spPr>
          <a:xfrm>
            <a:off x="0" y="694150"/>
            <a:ext cx="9144000" cy="924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74" name="Google Shape;174;p30"/>
          <p:cNvGraphicFramePr/>
          <p:nvPr/>
        </p:nvGraphicFramePr>
        <p:xfrm>
          <a:off x="1099688" y="101500"/>
          <a:ext cx="3000000" cy="3000000"/>
        </p:xfrm>
        <a:graphic>
          <a:graphicData uri="http://schemas.openxmlformats.org/drawingml/2006/table">
            <a:tbl>
              <a:tblPr>
                <a:noFill/>
                <a:tableStyleId>{6CD9F95C-D17B-42F8-8CC3-40749D0FEDBB}</a:tableStyleId>
              </a:tblPr>
              <a:tblGrid>
                <a:gridCol w="5040600">
                  <a:extLst>
                    <a:ext uri="{9D8B030D-6E8A-4147-A177-3AD203B41FA5}">
                      <a16:colId xmlns:a16="http://schemas.microsoft.com/office/drawing/2014/main" val="20000"/>
                    </a:ext>
                  </a:extLst>
                </a:gridCol>
                <a:gridCol w="523825">
                  <a:extLst>
                    <a:ext uri="{9D8B030D-6E8A-4147-A177-3AD203B41FA5}">
                      <a16:colId xmlns:a16="http://schemas.microsoft.com/office/drawing/2014/main" val="20001"/>
                    </a:ext>
                  </a:extLst>
                </a:gridCol>
              </a:tblGrid>
              <a:tr h="0">
                <a:tc>
                  <a:txBody>
                    <a:bodyPr/>
                    <a:lstStyle/>
                    <a:p>
                      <a:pPr marL="0" lvl="0" indent="0" algn="l" rtl="0">
                        <a:lnSpc>
                          <a:spcPct val="115000"/>
                        </a:lnSpc>
                        <a:spcBef>
                          <a:spcPts val="0"/>
                        </a:spcBef>
                        <a:spcAft>
                          <a:spcPts val="0"/>
                        </a:spcAft>
                        <a:buClr>
                          <a:schemeClr val="dk1"/>
                        </a:buClr>
                        <a:buSzPts val="1100"/>
                        <a:buFont typeface="Arial"/>
                        <a:buNone/>
                      </a:pPr>
                      <a:r>
                        <a:rPr lang="en" sz="2600">
                          <a:solidFill>
                            <a:schemeClr val="dk1"/>
                          </a:solidFill>
                        </a:rPr>
                        <a:t>相关经文</a:t>
                      </a:r>
                      <a:endParaRPr sz="2600"/>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600"/>
                    </a:p>
                  </a:txBody>
                  <a:tcPr marL="91425" marR="91425" marT="91425" marB="914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75" name="Google Shape;175;p30"/>
          <p:cNvGraphicFramePr/>
          <p:nvPr/>
        </p:nvGraphicFramePr>
        <p:xfrm>
          <a:off x="2548200" y="89373"/>
          <a:ext cx="3000000" cy="3000000"/>
        </p:xfrm>
        <a:graphic>
          <a:graphicData uri="http://schemas.openxmlformats.org/drawingml/2006/table">
            <a:tbl>
              <a:tblPr>
                <a:noFill/>
                <a:tableStyleId>{6CD9F95C-D17B-42F8-8CC3-40749D0FEDBB}</a:tableStyleId>
              </a:tblPr>
              <a:tblGrid>
                <a:gridCol w="63010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0"/>
                        </a:spcAft>
                        <a:buNone/>
                      </a:pPr>
                      <a:r>
                        <a:rPr lang="en" sz="2600">
                          <a:solidFill>
                            <a:srgbClr val="434343"/>
                          </a:solidFill>
                        </a:rPr>
                        <a:t>约翰一书 1 John 4: 7-12</a:t>
                      </a:r>
                      <a:endParaRPr sz="2600">
                        <a:solidFill>
                          <a:srgbClr val="434343"/>
                        </a:solidFill>
                      </a:endParaRPr>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6" name="Google Shape;176;p30"/>
          <p:cNvSpPr txBox="1"/>
          <p:nvPr/>
        </p:nvSpPr>
        <p:spPr>
          <a:xfrm>
            <a:off x="2111425" y="-287950"/>
            <a:ext cx="40632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FF0000"/>
                </a:solidFill>
                <a:highlight>
                  <a:srgbClr val="FFFFFF"/>
                </a:highlight>
                <a:latin typeface="Roboto"/>
                <a:ea typeface="Roboto"/>
                <a:cs typeface="Roboto"/>
                <a:sym typeface="Roboto"/>
              </a:rPr>
              <a:t>请记得在週報.xlsx档案修改内容！而</a:t>
            </a:r>
            <a:r>
              <a:rPr lang="en" sz="1050">
                <a:solidFill>
                  <a:srgbClr val="FF0000"/>
                </a:solidFill>
                <a:highlight>
                  <a:schemeClr val="lt1"/>
                </a:highlight>
                <a:latin typeface="Roboto"/>
                <a:ea typeface="Roboto"/>
                <a:cs typeface="Roboto"/>
                <a:sym typeface="Roboto"/>
              </a:rPr>
              <a:t>不在以下PPT更改！</a:t>
            </a:r>
            <a:r>
              <a:rPr lang="en" sz="1050">
                <a:solidFill>
                  <a:srgbClr val="FF0000"/>
                </a:solidFill>
                <a:highlight>
                  <a:srgbClr val="FFFFFF"/>
                </a:highlight>
                <a:latin typeface="Roboto"/>
                <a:ea typeface="Roboto"/>
                <a:cs typeface="Roboto"/>
                <a:sym typeface="Roboto"/>
              </a:rPr>
              <a:t>谢谢！</a:t>
            </a:r>
            <a:endParaRPr>
              <a:solidFill>
                <a:srgbClr val="FF0000"/>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1"/>
          <p:cNvPicPr preferRelativeResize="0">
            <a:picLocks noGrp="1"/>
          </p:cNvPicPr>
          <p:nvPr>
            <p:ph type="body" idx="4294967295"/>
          </p:nvPr>
        </p:nvPicPr>
        <p:blipFill rotWithShape="1">
          <a:blip r:embed="rId3">
            <a:alphaModFix/>
          </a:blip>
          <a:srcRect/>
          <a:stretch/>
        </p:blipFill>
        <p:spPr>
          <a:xfrm>
            <a:off x="0" y="0"/>
            <a:ext cx="914421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240738"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 引 言：爱心的根基</a:t>
            </a:r>
            <a:endParaRPr sz="3000">
              <a:latin typeface="Arial"/>
              <a:ea typeface="Arial"/>
              <a:cs typeface="Arial"/>
              <a:sym typeface="Arial"/>
            </a:endParaRPr>
          </a:p>
        </p:txBody>
      </p:sp>
      <p:sp>
        <p:nvSpPr>
          <p:cNvPr id="187" name="Google Shape;187;p32"/>
          <p:cNvSpPr txBox="1">
            <a:spLocks noGrp="1"/>
          </p:cNvSpPr>
          <p:nvPr>
            <p:ph type="body" idx="1"/>
          </p:nvPr>
        </p:nvSpPr>
        <p:spPr>
          <a:xfrm>
            <a:off x="228600" y="756805"/>
            <a:ext cx="8686800" cy="3680223"/>
          </a:xfrm>
          <a:prstGeom prst="rect">
            <a:avLst/>
          </a:prstGeom>
          <a:noFill/>
          <a:ln>
            <a:noFill/>
          </a:ln>
        </p:spPr>
        <p:txBody>
          <a:bodyPr spcFirstLastPara="1" wrap="square" lIns="68575" tIns="34275" rIns="68575" bIns="34275" anchor="t" anchorCtr="0">
            <a:normAutofit/>
          </a:bodyPr>
          <a:lstStyle/>
          <a:p>
            <a:pPr marL="177800" lvl="0" indent="-190500" algn="l" rtl="0">
              <a:lnSpc>
                <a:spcPct val="90000"/>
              </a:lnSpc>
              <a:spcBef>
                <a:spcPts val="0"/>
              </a:spcBef>
              <a:spcAft>
                <a:spcPts val="0"/>
              </a:spcAft>
              <a:buClr>
                <a:schemeClr val="dk1"/>
              </a:buClr>
              <a:buSzPts val="3000"/>
              <a:buChar char="•"/>
            </a:pPr>
            <a:r>
              <a:rPr lang="en" sz="3000">
                <a:latin typeface="Arial"/>
                <a:ea typeface="Arial"/>
                <a:cs typeface="Arial"/>
                <a:sym typeface="Arial"/>
              </a:rPr>
              <a:t>重要的事物需要根基稳固</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建立爱心也需要根基稳固</a:t>
            </a:r>
            <a:endParaRPr sz="3000">
              <a:latin typeface="Arial"/>
              <a:ea typeface="Arial"/>
              <a:cs typeface="Arial"/>
              <a:sym typeface="Arial"/>
            </a:endParaRPr>
          </a:p>
          <a:p>
            <a:pPr marL="177800" lvl="0" indent="0" algn="l" rtl="0">
              <a:lnSpc>
                <a:spcPct val="90000"/>
              </a:lnSpc>
              <a:spcBef>
                <a:spcPts val="800"/>
              </a:spcBef>
              <a:spcAft>
                <a:spcPts val="0"/>
              </a:spcAft>
              <a:buClr>
                <a:schemeClr val="dk1"/>
              </a:buClr>
              <a:buSzPts val="3000"/>
              <a:buNone/>
            </a:pP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爱心的根基：</a:t>
            </a:r>
            <a:endParaRPr sz="3000">
              <a:latin typeface="Arial"/>
              <a:ea typeface="Arial"/>
              <a:cs typeface="Arial"/>
              <a:sym typeface="Arial"/>
            </a:endParaRPr>
          </a:p>
        </p:txBody>
      </p:sp>
      <p:sp>
        <p:nvSpPr>
          <p:cNvPr id="188" name="Google Shape;188;p32"/>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1</a:t>
            </a:r>
            <a:endParaRPr sz="1400" b="1" i="0" u="none" strike="noStrike" cap="none">
              <a:solidFill>
                <a:schemeClr val="dk1"/>
              </a:solidFill>
              <a:latin typeface="Arial"/>
              <a:ea typeface="Arial"/>
              <a:cs typeface="Arial"/>
              <a:sym typeface="Arial"/>
            </a:endParaRPr>
          </a:p>
        </p:txBody>
      </p:sp>
      <p:sp>
        <p:nvSpPr>
          <p:cNvPr id="189" name="Google Shape;189;p32"/>
          <p:cNvSpPr txBox="1"/>
          <p:nvPr/>
        </p:nvSpPr>
        <p:spPr>
          <a:xfrm>
            <a:off x="1604517" y="2743874"/>
            <a:ext cx="2451851" cy="1454244"/>
          </a:xfrm>
          <a:prstGeom prst="rect">
            <a:avLst/>
          </a:prstGeom>
          <a:noFill/>
          <a:ln>
            <a:noFill/>
          </a:ln>
        </p:spPr>
        <p:txBody>
          <a:bodyPr spcFirstLastPara="1" wrap="square" lIns="68575" tIns="34275" rIns="68575" bIns="34275" anchor="t" anchorCtr="0">
            <a:spAutoFit/>
          </a:bodyPr>
          <a:lstStyle/>
          <a:p>
            <a:pPr marL="215900" marR="0" lvl="1" indent="-215900" algn="l" rtl="0">
              <a:spcBef>
                <a:spcPts val="0"/>
              </a:spcBef>
              <a:spcAft>
                <a:spcPts val="0"/>
              </a:spcAft>
              <a:buClr>
                <a:schemeClr val="dk1"/>
              </a:buClr>
              <a:buSzPts val="3000"/>
              <a:buFont typeface="Arial"/>
              <a:buChar char="•"/>
            </a:pPr>
            <a:r>
              <a:rPr lang="en" sz="3000" b="0" i="0" u="none" strike="noStrike" cap="none">
                <a:solidFill>
                  <a:schemeClr val="dk1"/>
                </a:solidFill>
                <a:latin typeface="Arial"/>
                <a:ea typeface="Arial"/>
                <a:cs typeface="Arial"/>
                <a:sym typeface="Arial"/>
              </a:rPr>
              <a:t>爱的源头</a:t>
            </a:r>
            <a:endParaRPr sz="3000" b="0" i="0" u="none" strike="noStrike" cap="none">
              <a:solidFill>
                <a:schemeClr val="dk1"/>
              </a:solidFill>
              <a:latin typeface="Arial"/>
              <a:ea typeface="Arial"/>
              <a:cs typeface="Arial"/>
              <a:sym typeface="Arial"/>
            </a:endParaRPr>
          </a:p>
          <a:p>
            <a:pPr marL="215900" marR="0" lvl="1" indent="-215900" algn="l" rtl="0">
              <a:spcBef>
                <a:spcPts val="0"/>
              </a:spcBef>
              <a:spcAft>
                <a:spcPts val="0"/>
              </a:spcAft>
              <a:buClr>
                <a:schemeClr val="dk1"/>
              </a:buClr>
              <a:buSzPts val="3000"/>
              <a:buFont typeface="Arial"/>
              <a:buChar char="•"/>
            </a:pPr>
            <a:r>
              <a:rPr lang="en" sz="3000" b="0" i="0" u="none" strike="noStrike" cap="none">
                <a:solidFill>
                  <a:schemeClr val="dk1"/>
                </a:solidFill>
                <a:latin typeface="Arial"/>
                <a:ea typeface="Arial"/>
                <a:cs typeface="Arial"/>
                <a:sym typeface="Arial"/>
              </a:rPr>
              <a:t>爱的榜样</a:t>
            </a:r>
            <a:endParaRPr sz="3000" b="0" i="0" u="none" strike="noStrike" cap="none">
              <a:solidFill>
                <a:schemeClr val="dk1"/>
              </a:solidFill>
              <a:latin typeface="Arial"/>
              <a:ea typeface="Arial"/>
              <a:cs typeface="Arial"/>
              <a:sym typeface="Arial"/>
            </a:endParaRPr>
          </a:p>
          <a:p>
            <a:pPr marL="215900" marR="0" lvl="1" indent="-215900" algn="l" rtl="0">
              <a:spcBef>
                <a:spcPts val="0"/>
              </a:spcBef>
              <a:spcAft>
                <a:spcPts val="0"/>
              </a:spcAft>
              <a:buClr>
                <a:schemeClr val="dk1"/>
              </a:buClr>
              <a:buSzPts val="3000"/>
              <a:buFont typeface="Arial"/>
              <a:buChar char="•"/>
            </a:pPr>
            <a:r>
              <a:rPr lang="en" sz="3000" b="0" i="0" u="none" strike="noStrike" cap="none">
                <a:solidFill>
                  <a:schemeClr val="dk1"/>
                </a:solidFill>
                <a:latin typeface="Arial"/>
                <a:ea typeface="Arial"/>
                <a:cs typeface="Arial"/>
                <a:sym typeface="Arial"/>
              </a:rPr>
              <a:t>爱的成全</a:t>
            </a:r>
            <a:endParaRPr sz="3000" b="0" i="0" u="none" strike="noStrike" cap="none">
              <a:solidFill>
                <a:schemeClr val="dk1"/>
              </a:solidFill>
              <a:latin typeface="Arial"/>
              <a:ea typeface="Arial"/>
              <a:cs typeface="Arial"/>
              <a:sym typeface="Arial"/>
            </a:endParaRPr>
          </a:p>
        </p:txBody>
      </p:sp>
      <p:grpSp>
        <p:nvGrpSpPr>
          <p:cNvPr id="190" name="Google Shape;190;p32"/>
          <p:cNvGrpSpPr/>
          <p:nvPr/>
        </p:nvGrpSpPr>
        <p:grpSpPr>
          <a:xfrm>
            <a:off x="4284964" y="706472"/>
            <a:ext cx="4385504" cy="4081819"/>
            <a:chOff x="5408489" y="941963"/>
            <a:chExt cx="5847339" cy="5442425"/>
          </a:xfrm>
        </p:grpSpPr>
        <p:pic>
          <p:nvPicPr>
            <p:cNvPr id="191" name="Google Shape;191;p32"/>
            <p:cNvPicPr preferRelativeResize="0"/>
            <p:nvPr/>
          </p:nvPicPr>
          <p:blipFill rotWithShape="1">
            <a:blip r:embed="rId3">
              <a:alphaModFix/>
            </a:blip>
            <a:srcRect/>
            <a:stretch/>
          </p:blipFill>
          <p:spPr>
            <a:xfrm>
              <a:off x="5408489" y="1998884"/>
              <a:ext cx="5847339" cy="4385504"/>
            </a:xfrm>
            <a:prstGeom prst="rect">
              <a:avLst/>
            </a:prstGeom>
            <a:noFill/>
            <a:ln>
              <a:noFill/>
            </a:ln>
          </p:spPr>
        </p:pic>
        <p:pic>
          <p:nvPicPr>
            <p:cNvPr id="192" name="Google Shape;192;p32" descr="Heart shape - Free valentines day icons"/>
            <p:cNvPicPr preferRelativeResize="0"/>
            <p:nvPr/>
          </p:nvPicPr>
          <p:blipFill rotWithShape="1">
            <a:blip r:embed="rId4">
              <a:alphaModFix/>
            </a:blip>
            <a:srcRect/>
            <a:stretch/>
          </p:blipFill>
          <p:spPr>
            <a:xfrm>
              <a:off x="6988629" y="941963"/>
              <a:ext cx="1985963" cy="1985963"/>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1. 神是彼此相爱的源头</a:t>
            </a:r>
            <a:endParaRPr sz="3000">
              <a:latin typeface="Arial"/>
              <a:ea typeface="Arial"/>
              <a:cs typeface="Arial"/>
              <a:sym typeface="Arial"/>
            </a:endParaRPr>
          </a:p>
        </p:txBody>
      </p:sp>
      <p:sp>
        <p:nvSpPr>
          <p:cNvPr id="198" name="Google Shape;198;p33"/>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C00000"/>
              </a:buClr>
              <a:buSzPts val="3000"/>
              <a:buNone/>
            </a:pPr>
            <a:r>
              <a:rPr lang="en" sz="3000">
                <a:solidFill>
                  <a:srgbClr val="C00000"/>
                </a:solidFill>
                <a:latin typeface="KaiTi"/>
                <a:ea typeface="KaiTi"/>
                <a:cs typeface="KaiTi"/>
                <a:sym typeface="KaiTi"/>
              </a:rPr>
              <a:t>亲爱的弟兄啊，我们应当彼此相爱，因为爱是从神来的。凡有爱心的，都是由神而生，并且认识神。没有爱心的，就不认识神，因为神就是爱。</a:t>
            </a:r>
            <a:r>
              <a:rPr lang="en" sz="2400">
                <a:latin typeface="SimSun"/>
                <a:ea typeface="SimSun"/>
                <a:cs typeface="SimSun"/>
                <a:sym typeface="SimSun"/>
              </a:rPr>
              <a:t>(4:7-8)</a:t>
            </a:r>
            <a:endParaRPr/>
          </a:p>
          <a:p>
            <a:pPr marL="0" lvl="0" indent="0" algn="l" rtl="0">
              <a:lnSpc>
                <a:spcPct val="90000"/>
              </a:lnSpc>
              <a:spcBef>
                <a:spcPts val="800"/>
              </a:spcBef>
              <a:spcAft>
                <a:spcPts val="0"/>
              </a:spcAft>
              <a:buClr>
                <a:schemeClr val="dk1"/>
              </a:buClr>
              <a:buSzPts val="3000"/>
              <a:buNone/>
            </a:pPr>
            <a:r>
              <a:rPr lang="en" sz="3000">
                <a:latin typeface="Arial"/>
                <a:ea typeface="Arial"/>
                <a:cs typeface="Arial"/>
                <a:sym typeface="Arial"/>
              </a:rPr>
              <a:t>1.1 人类爱的本能来自神</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神的创造</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神的眷顾</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神的救赎</a:t>
            </a:r>
            <a:endParaRPr sz="3000">
              <a:latin typeface="Arial"/>
              <a:ea typeface="Arial"/>
              <a:cs typeface="Arial"/>
              <a:sym typeface="Arial"/>
            </a:endParaRPr>
          </a:p>
          <a:p>
            <a:pPr marL="0" lvl="0" indent="0" algn="l" rtl="0">
              <a:lnSpc>
                <a:spcPct val="90000"/>
              </a:lnSpc>
              <a:spcBef>
                <a:spcPts val="800"/>
              </a:spcBef>
              <a:spcAft>
                <a:spcPts val="0"/>
              </a:spcAft>
              <a:buClr>
                <a:schemeClr val="dk1"/>
              </a:buClr>
              <a:buSzPts val="3000"/>
              <a:buNone/>
            </a:pPr>
            <a:endParaRPr sz="3000">
              <a:latin typeface="Arial"/>
              <a:ea typeface="Arial"/>
              <a:cs typeface="Arial"/>
              <a:sym typeface="Arial"/>
            </a:endParaRPr>
          </a:p>
          <a:p>
            <a:pPr marL="177800" lvl="0" indent="0" algn="l" rtl="0">
              <a:lnSpc>
                <a:spcPct val="90000"/>
              </a:lnSpc>
              <a:spcBef>
                <a:spcPts val="800"/>
              </a:spcBef>
              <a:spcAft>
                <a:spcPts val="0"/>
              </a:spcAft>
              <a:buClr>
                <a:schemeClr val="dk1"/>
              </a:buClr>
              <a:buSzPts val="3000"/>
              <a:buNone/>
            </a:pPr>
            <a:endParaRPr sz="3000">
              <a:latin typeface="Arial"/>
              <a:ea typeface="Arial"/>
              <a:cs typeface="Arial"/>
              <a:sym typeface="Arial"/>
            </a:endParaRPr>
          </a:p>
        </p:txBody>
      </p:sp>
      <p:sp>
        <p:nvSpPr>
          <p:cNvPr id="199" name="Google Shape;199;p33"/>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2</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1. 神是彼此相爱的源头</a:t>
            </a:r>
            <a:endParaRPr sz="3000">
              <a:latin typeface="Arial"/>
              <a:ea typeface="Arial"/>
              <a:cs typeface="Arial"/>
              <a:sym typeface="Arial"/>
            </a:endParaRPr>
          </a:p>
        </p:txBody>
      </p:sp>
      <p:sp>
        <p:nvSpPr>
          <p:cNvPr id="205" name="Google Shape;205;p34"/>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C00000"/>
              </a:buClr>
              <a:buSzPts val="3000"/>
              <a:buNone/>
            </a:pPr>
            <a:r>
              <a:rPr lang="en" sz="3000">
                <a:solidFill>
                  <a:srgbClr val="C00000"/>
                </a:solidFill>
                <a:latin typeface="KaiTi"/>
                <a:ea typeface="KaiTi"/>
                <a:cs typeface="KaiTi"/>
                <a:sym typeface="KaiTi"/>
              </a:rPr>
              <a:t>亲爱的弟兄啊，我们应当彼此相爱，因为爱是从神来的。凡有爱心的，都是由神而生，并且认识神。没有爱心的，就不认识神，因为神就是爱。</a:t>
            </a:r>
            <a:r>
              <a:rPr lang="en" sz="2400">
                <a:latin typeface="SimSun"/>
                <a:ea typeface="SimSun"/>
                <a:cs typeface="SimSun"/>
                <a:sym typeface="SimSun"/>
              </a:rPr>
              <a:t>(4:7-8)</a:t>
            </a:r>
            <a:endParaRPr/>
          </a:p>
          <a:p>
            <a:pPr marL="0" lvl="0" indent="0" algn="l" rtl="0">
              <a:lnSpc>
                <a:spcPct val="90000"/>
              </a:lnSpc>
              <a:spcBef>
                <a:spcPts val="800"/>
              </a:spcBef>
              <a:spcAft>
                <a:spcPts val="0"/>
              </a:spcAft>
              <a:buClr>
                <a:schemeClr val="dk1"/>
              </a:buClr>
              <a:buSzPts val="3000"/>
              <a:buNone/>
            </a:pPr>
            <a:r>
              <a:rPr lang="en" sz="3000">
                <a:latin typeface="Arial"/>
                <a:ea typeface="Arial"/>
                <a:cs typeface="Arial"/>
                <a:sym typeface="Arial"/>
              </a:rPr>
              <a:t>1.2 犯罪失去原有的爱心</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失去爱心因不认识神</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神就是爱 ≠ 爱就是神</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放弃公义、纵容罪恶不是神的爱</a:t>
            </a:r>
            <a:endParaRPr sz="3000">
              <a:latin typeface="Arial"/>
              <a:ea typeface="Arial"/>
              <a:cs typeface="Arial"/>
              <a:sym typeface="Arial"/>
            </a:endParaRPr>
          </a:p>
          <a:p>
            <a:pPr marL="177800" lvl="0" indent="0" algn="l" rtl="0">
              <a:lnSpc>
                <a:spcPct val="90000"/>
              </a:lnSpc>
              <a:spcBef>
                <a:spcPts val="800"/>
              </a:spcBef>
              <a:spcAft>
                <a:spcPts val="0"/>
              </a:spcAft>
              <a:buClr>
                <a:schemeClr val="dk1"/>
              </a:buClr>
              <a:buSzPts val="3000"/>
              <a:buNone/>
            </a:pPr>
            <a:endParaRPr sz="3000">
              <a:latin typeface="Arial"/>
              <a:ea typeface="Arial"/>
              <a:cs typeface="Arial"/>
              <a:sym typeface="Arial"/>
            </a:endParaRPr>
          </a:p>
        </p:txBody>
      </p:sp>
      <p:sp>
        <p:nvSpPr>
          <p:cNvPr id="206" name="Google Shape;206;p34"/>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3</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2. 基督是彼此相爱的榜样</a:t>
            </a:r>
            <a:endParaRPr sz="3000">
              <a:latin typeface="Arial"/>
              <a:ea typeface="Arial"/>
              <a:cs typeface="Arial"/>
              <a:sym typeface="Arial"/>
            </a:endParaRPr>
          </a:p>
        </p:txBody>
      </p:sp>
      <p:sp>
        <p:nvSpPr>
          <p:cNvPr id="212" name="Google Shape;212;p35"/>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C00000"/>
              </a:buClr>
              <a:buSzPts val="3000"/>
              <a:buFont typeface="Arial"/>
              <a:buNone/>
            </a:pPr>
            <a:r>
              <a:rPr lang="en" sz="3000">
                <a:solidFill>
                  <a:srgbClr val="C00000"/>
                </a:solidFill>
                <a:latin typeface="KaiTi"/>
                <a:ea typeface="KaiTi"/>
                <a:cs typeface="KaiTi"/>
                <a:sym typeface="KaiTi"/>
              </a:rPr>
              <a:t>神差他独生子到世间来，使我们藉著他得生，神爱我们的心在此就显明了。不是我们爱神，乃是神爱我们，差他的儿子为我们的罪作了挽回祭，这就是爱了。</a:t>
            </a:r>
            <a:r>
              <a:rPr lang="en" sz="2400" b="0" i="0" u="none" strike="noStrike" cap="none">
                <a:solidFill>
                  <a:srgbClr val="000000"/>
                </a:solidFill>
                <a:latin typeface="SimSun"/>
                <a:ea typeface="SimSun"/>
                <a:cs typeface="SimSun"/>
                <a:sym typeface="SimSun"/>
              </a:rPr>
              <a:t>(</a:t>
            </a:r>
            <a:r>
              <a:rPr lang="en" sz="2400">
                <a:solidFill>
                  <a:srgbClr val="000000"/>
                </a:solidFill>
                <a:latin typeface="SimSun"/>
                <a:ea typeface="SimSun"/>
                <a:cs typeface="SimSun"/>
                <a:sym typeface="SimSun"/>
              </a:rPr>
              <a:t>4</a:t>
            </a:r>
            <a:r>
              <a:rPr lang="en" sz="2400" b="0" i="0" u="none" strike="noStrike" cap="none">
                <a:solidFill>
                  <a:srgbClr val="000000"/>
                </a:solidFill>
                <a:latin typeface="SimSun"/>
                <a:ea typeface="SimSun"/>
                <a:cs typeface="SimSun"/>
                <a:sym typeface="SimSun"/>
              </a:rPr>
              <a:t>:9-10)</a:t>
            </a:r>
            <a:endParaRPr sz="3000">
              <a:latin typeface="SimSun"/>
              <a:ea typeface="SimSun"/>
              <a:cs typeface="SimSun"/>
              <a:sym typeface="SimSun"/>
            </a:endParaRPr>
          </a:p>
          <a:p>
            <a:pPr marL="0" lvl="0" indent="0" algn="l" rtl="0">
              <a:lnSpc>
                <a:spcPct val="90000"/>
              </a:lnSpc>
              <a:spcBef>
                <a:spcPts val="800"/>
              </a:spcBef>
              <a:spcAft>
                <a:spcPts val="0"/>
              </a:spcAft>
              <a:buClr>
                <a:srgbClr val="000000"/>
              </a:buClr>
              <a:buSzPts val="3000"/>
              <a:buNone/>
            </a:pPr>
            <a:r>
              <a:rPr lang="en" sz="3000">
                <a:solidFill>
                  <a:srgbClr val="000000"/>
                </a:solidFill>
                <a:latin typeface="Arial"/>
                <a:ea typeface="Arial"/>
                <a:cs typeface="Arial"/>
                <a:sym typeface="Arial"/>
              </a:rPr>
              <a:t>2.1 基督的爱向我明显明神的爱</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奉神差遣道成肉身</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十架受苦流血舍生</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为救罪人甘付赎价</a:t>
            </a:r>
            <a:endParaRPr sz="3000">
              <a:solidFill>
                <a:srgbClr val="000000"/>
              </a:solidFill>
              <a:latin typeface="Arial"/>
              <a:ea typeface="Arial"/>
              <a:cs typeface="Arial"/>
              <a:sym typeface="Arial"/>
            </a:endParaRPr>
          </a:p>
        </p:txBody>
      </p:sp>
      <p:sp>
        <p:nvSpPr>
          <p:cNvPr id="213" name="Google Shape;213;p35"/>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4</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2. 基督是彼此相爱的榜样</a:t>
            </a:r>
            <a:endParaRPr sz="3000">
              <a:latin typeface="Arial"/>
              <a:ea typeface="Arial"/>
              <a:cs typeface="Arial"/>
              <a:sym typeface="Arial"/>
            </a:endParaRPr>
          </a:p>
        </p:txBody>
      </p:sp>
      <p:sp>
        <p:nvSpPr>
          <p:cNvPr id="219" name="Google Shape;219;p36"/>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C00000"/>
              </a:buClr>
              <a:buSzPts val="3000"/>
              <a:buFont typeface="Arial"/>
              <a:buNone/>
            </a:pPr>
            <a:r>
              <a:rPr lang="en" sz="3000">
                <a:solidFill>
                  <a:srgbClr val="C00000"/>
                </a:solidFill>
                <a:latin typeface="KaiTi"/>
                <a:ea typeface="KaiTi"/>
                <a:cs typeface="KaiTi"/>
                <a:sym typeface="KaiTi"/>
              </a:rPr>
              <a:t>使基督因你们的信，住在你们心里，叫你们的爱心有根有基，能以和众圣徒一同明白基督的爱是何等长阔高深，并知道这爱是过於人所能测度的，便叫神一切所充满的，充满了你们。</a:t>
            </a:r>
            <a:r>
              <a:rPr lang="en" sz="2400" b="0" i="0" u="none" strike="noStrike" cap="none">
                <a:solidFill>
                  <a:srgbClr val="000000"/>
                </a:solidFill>
                <a:latin typeface="SimSun"/>
                <a:ea typeface="SimSun"/>
                <a:cs typeface="SimSun"/>
                <a:sym typeface="SimSun"/>
              </a:rPr>
              <a:t>(以弗所书3:17-19)</a:t>
            </a:r>
            <a:endParaRPr sz="3000">
              <a:latin typeface="SimSun"/>
              <a:ea typeface="SimSun"/>
              <a:cs typeface="SimSun"/>
              <a:sym typeface="SimSun"/>
            </a:endParaRPr>
          </a:p>
          <a:p>
            <a:pPr marL="0" lvl="0" indent="0" algn="l" rtl="0">
              <a:lnSpc>
                <a:spcPct val="90000"/>
              </a:lnSpc>
              <a:spcBef>
                <a:spcPts val="800"/>
              </a:spcBef>
              <a:spcAft>
                <a:spcPts val="0"/>
              </a:spcAft>
              <a:buClr>
                <a:srgbClr val="000000"/>
              </a:buClr>
              <a:buSzPts val="3000"/>
              <a:buNone/>
            </a:pPr>
            <a:r>
              <a:rPr lang="en" sz="3000">
                <a:solidFill>
                  <a:srgbClr val="000000"/>
                </a:solidFill>
                <a:latin typeface="Arial"/>
                <a:ea typeface="Arial"/>
                <a:cs typeface="Arial"/>
                <a:sym typeface="Arial"/>
              </a:rPr>
              <a:t>2.2 基督的爱激励我们彼此相爱</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让基督因信住在心里</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明白主爱的长阔高深</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建立有根有基的爱心</a:t>
            </a:r>
            <a:endParaRPr sz="3000">
              <a:solidFill>
                <a:srgbClr val="000000"/>
              </a:solidFill>
              <a:latin typeface="Arial"/>
              <a:ea typeface="Arial"/>
              <a:cs typeface="Arial"/>
              <a:sym typeface="Arial"/>
            </a:endParaRPr>
          </a:p>
        </p:txBody>
      </p:sp>
      <p:sp>
        <p:nvSpPr>
          <p:cNvPr id="220" name="Google Shape;220;p36"/>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5</a:t>
            </a:r>
            <a:endParaRPr sz="1400" b="1"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On-screen Show (16:9)</PresentationFormat>
  <Paragraphs>79</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SimSun</vt:lpstr>
      <vt:lpstr>Calibri</vt:lpstr>
      <vt:lpstr>KaiTi</vt:lpstr>
      <vt:lpstr>Arial</vt:lpstr>
      <vt:lpstr>Twentieth Century</vt:lpstr>
      <vt:lpstr>Roboto</vt:lpstr>
      <vt:lpstr>Simple Light</vt:lpstr>
      <vt:lpstr>Office Theme</vt:lpstr>
      <vt:lpstr>PowerPoint Presentation</vt:lpstr>
      <vt:lpstr>PowerPoint Presentation</vt:lpstr>
      <vt:lpstr>PowerPoint Presentation</vt:lpstr>
      <vt:lpstr>PowerPoint Presentation</vt:lpstr>
      <vt:lpstr> 引 言：爱心的根基</vt:lpstr>
      <vt:lpstr>1. 神是彼此相爱的源头</vt:lpstr>
      <vt:lpstr>1. 神是彼此相爱的源头</vt:lpstr>
      <vt:lpstr>2. 基督是彼此相爱的榜样</vt:lpstr>
      <vt:lpstr>2. 基督是彼此相爱的榜样</vt:lpstr>
      <vt:lpstr>3. 彼此相爱是爱的成全</vt:lpstr>
      <vt:lpstr>3. 彼此相爱是爱的成全</vt:lpstr>
      <vt:lpstr>3. 彼此相爱是爱的成全</vt:lpstr>
      <vt:lpstr>结语：有根有基爱心必结出硕果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gw16</dc:creator>
  <cp:lastModifiedBy>G. Wang</cp:lastModifiedBy>
  <cp:revision>1</cp:revision>
  <dcterms:modified xsi:type="dcterms:W3CDTF">2026-04-19T11:56:24Z</dcterms:modified>
</cp:coreProperties>
</file>