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20"/>
      <p:bold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9DDB9B-6AD6-452F-AA77-A0B491666C2D}">
  <a:tblStyle styleId="{A19DDB9B-6AD6-452F-AA77-A0B491666C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f6ddbbd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9f6ddbbd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d31ac9fb4f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d31ac9fb4f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31ac9fb4f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d31ac9fb4f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d31ac9fb4f_0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d31ac9fb4f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d31ac9fb4f_0_2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d31ac9fb4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31ac9fb4f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3d31ac9fb4f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31ac9fb4f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3d31ac9fb4f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d31ac9fb4f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3d31ac9fb4f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31ac9fb4f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d31ac9fb4f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31ac9fb4f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d31ac9fb4f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d31ac9fb4f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d31ac9fb4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31ac9fb4f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d31ac9fb4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31ac9fb4f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3d31ac9fb4f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3d31ac9fb4f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d31ac9fb4f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d31ac9fb4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d31ac9fb4f_0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d31ac9fb4f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d31ac9fb4f_0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3d31ac9fb4f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p28"/>
          <p:cNvGraphicFramePr/>
          <p:nvPr/>
        </p:nvGraphicFramePr>
        <p:xfrm>
          <a:off x="954296" y="808716"/>
          <a:ext cx="7049800" cy="1035600"/>
        </p:xfrm>
        <a:graphic>
          <a:graphicData uri="http://schemas.openxmlformats.org/drawingml/2006/table">
            <a:tbl>
              <a:tblPr>
                <a:noFill/>
                <a:tableStyleId>{A19DDB9B-6AD6-452F-AA77-A0B491666C2D}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>
                          <a:solidFill>
                            <a:schemeClr val="lt1"/>
                          </a:solidFill>
                        </a:rPr>
                        <a:t>我愛我主教会</a:t>
                      </a:r>
                      <a:endParaRPr sz="46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8" name="Google Shape;148;p28"/>
          <p:cNvSpPr txBox="1"/>
          <p:nvPr/>
        </p:nvSpPr>
        <p:spPr>
          <a:xfrm>
            <a:off x="2631300" y="347025"/>
            <a:ext cx="651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149" name="Google Shape;149;p28"/>
          <p:cNvGraphicFramePr/>
          <p:nvPr/>
        </p:nvGraphicFramePr>
        <p:xfrm>
          <a:off x="626121" y="3348366"/>
          <a:ext cx="7891750" cy="1623675"/>
        </p:xfrm>
        <a:graphic>
          <a:graphicData uri="http://schemas.openxmlformats.org/drawingml/2006/table">
            <a:tbl>
              <a:tblPr>
                <a:noFill/>
                <a:tableStyleId>{A19DDB9B-6AD6-452F-AA77-A0B491666C2D}</a:tableStyleId>
              </a:tblPr>
              <a:tblGrid>
                <a:gridCol w="789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3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100">
                          <a:solidFill>
                            <a:schemeClr val="lt1"/>
                          </a:solidFill>
                        </a:rPr>
                        <a:t>提摩太前书 1 Timothy 3: 15</a:t>
                      </a:r>
                      <a:endParaRPr sz="31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100">
                          <a:solidFill>
                            <a:schemeClr val="lt1"/>
                          </a:solidFill>
                        </a:rPr>
                        <a:t>以弗所书 Ephesians 2: 18- 22</a:t>
                      </a:r>
                      <a:endParaRPr sz="3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0" name="Google Shape;150;p28"/>
          <p:cNvGraphicFramePr/>
          <p:nvPr/>
        </p:nvGraphicFramePr>
        <p:xfrm>
          <a:off x="653246" y="2214291"/>
          <a:ext cx="7651900" cy="1360800"/>
        </p:xfrm>
        <a:graphic>
          <a:graphicData uri="http://schemas.openxmlformats.org/drawingml/2006/table">
            <a:tbl>
              <a:tblPr>
                <a:noFill/>
                <a:tableStyleId>{A19DDB9B-6AD6-452F-AA77-A0B491666C2D}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0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吳偉權 牧師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/>
          <p:nvPr/>
        </p:nvSpPr>
        <p:spPr>
          <a:xfrm>
            <a:off x="565483" y="397043"/>
            <a:ext cx="8313600" cy="4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" sz="3000" b="1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教会的责任是持守神的道 - 真理</a:t>
            </a:r>
            <a:endParaRPr sz="3000" b="1" u="sng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教会作真理的柱石与根基 –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托住真理并使其稳固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教会对世界的使命 –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持守与保护神的道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教会是圣经的管家 - 不讲圣         经的教会是死经的教会是死的教会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06" name="Google Shape;20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2311" y="889645"/>
            <a:ext cx="3275280" cy="342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/>
          <p:nvPr/>
        </p:nvSpPr>
        <p:spPr>
          <a:xfrm>
            <a:off x="522074" y="520267"/>
            <a:ext cx="5526900" cy="99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三. 我爱我主教会, 因为在教会里</a:t>
            </a:r>
            <a:endParaRPr sz="3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有弟兄姊妹同走天路</a:t>
            </a:r>
            <a:endParaRPr sz="3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2" name="Google Shape;212;p38"/>
          <p:cNvSpPr txBox="1"/>
          <p:nvPr/>
        </p:nvSpPr>
        <p:spPr>
          <a:xfrm>
            <a:off x="407888" y="2190436"/>
            <a:ext cx="82083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「这样，你们不再作外人和客旅，</a:t>
            </a:r>
            <a:r>
              <a:rPr lang="en" sz="3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是与圣徒同国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" sz="3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是神家里的人了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；」(弗2:19)‭‭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en" sz="3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是神家里的人了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」一词描写出家的温馨与亲爱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13" name="Google Shape;21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4995" y="284974"/>
            <a:ext cx="1536326" cy="1463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/>
          <p:nvPr/>
        </p:nvSpPr>
        <p:spPr>
          <a:xfrm>
            <a:off x="386542" y="187037"/>
            <a:ext cx="8316900" cy="4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3000" b="1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有弟兄姊妹同行天路，信心得以坚固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  单独一块炭不能持久燃烧, 不合群的信徒信心也必逐渐软弱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  不参加教会实体聚会将失去信徒彼此间的生命交流的机会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  圣经教导不可停止聚会 </a:t>
            </a:r>
            <a:endParaRPr sz="1100"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「 </a:t>
            </a:r>
            <a:r>
              <a:rPr lang="en" sz="3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你们不可停止聚会，好像那些停止惯了的人，倒要彼此劝遍勉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 . . 」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(来 10:25)</a:t>
            </a:r>
            <a:endParaRPr sz="27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/>
          <p:nvPr/>
        </p:nvSpPr>
        <p:spPr>
          <a:xfrm>
            <a:off x="386542" y="187037"/>
            <a:ext cx="8316900" cy="30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" sz="3000" b="1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有弟兄姊妹同行天路，灵命得以成长</a:t>
            </a:r>
            <a:endParaRPr sz="3000" b="1" u="sng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- 学习如何彼此相爱是灵命成长的重要功课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- 透过爱弟兄而操练爱神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「</a:t>
            </a:r>
            <a:r>
              <a:rPr lang="en" sz="3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不爱他所看见的弟兄，就不能爱没有看见的神。爱神的, 也当爱弟兄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...」 </a:t>
            </a:r>
            <a:r>
              <a:rPr lang="en" sz="2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(约一4:20-21)</a:t>
            </a:r>
            <a:endParaRPr sz="2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24" name="Google Shape;22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8753" y="3316778"/>
            <a:ext cx="1995054" cy="1608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/>
          <p:nvPr/>
        </p:nvSpPr>
        <p:spPr>
          <a:xfrm>
            <a:off x="386542" y="187036"/>
            <a:ext cx="8316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 </a:t>
            </a:r>
            <a:r>
              <a:rPr lang="en" sz="3000" b="1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有弟兄姊妹同行天路，可享有美好肢体生活</a:t>
            </a:r>
            <a:endParaRPr sz="3000" b="1" u="sng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0" name="Google Shape;230;p41"/>
          <p:cNvSpPr/>
          <p:nvPr/>
        </p:nvSpPr>
        <p:spPr>
          <a:xfrm>
            <a:off x="448885" y="897774"/>
            <a:ext cx="8217300" cy="4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美好的肢体生活需努力去学习与操练而得</a:t>
            </a:r>
            <a:endParaRPr sz="1100"/>
          </a:p>
          <a:p>
            <a:pPr marL="4318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圣经有许多关于肢体之间该如何 「互相」 与「彼此」往来的教导, 例如: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</a:t>
            </a:r>
            <a:r>
              <a:rPr lang="en" sz="27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彼此相爱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(约13:34-35; 罗13:8; 帖前4:9)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- </a:t>
            </a:r>
            <a:r>
              <a:rPr lang="en" sz="2700" b="1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互相服事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(加5:13)</a:t>
            </a:r>
            <a:endParaRPr sz="27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- </a:t>
            </a:r>
            <a:r>
              <a:rPr lang="en" sz="27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彼此相顾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(来10:24; 腓2:4) </a:t>
            </a:r>
            <a:endParaRPr sz="27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- </a:t>
            </a:r>
            <a:r>
              <a:rPr lang="en" sz="2700" b="1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互相担当重担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(加6:2)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- </a:t>
            </a:r>
            <a:r>
              <a:rPr lang="en" sz="27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彼此同心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(罗12:15-16)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- </a:t>
            </a:r>
            <a:r>
              <a:rPr lang="en" sz="2700" b="1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彼此包容、彼此饶恕 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(西3:13)</a:t>
            </a:r>
            <a:endParaRPr sz="27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31" name="Google Shape;23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8970" y="2952182"/>
            <a:ext cx="2144454" cy="192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/>
          <p:nvPr/>
        </p:nvSpPr>
        <p:spPr>
          <a:xfrm>
            <a:off x="399011" y="935182"/>
            <a:ext cx="8478900" cy="3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教会乃最好的灵性学校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教会的肢体生活乃操练有一天在天家的生活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潘霍华 </a:t>
            </a:r>
            <a:r>
              <a:rPr lang="en" sz="27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(D. Bonhoeffer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):「信徒们是在基督里</a:t>
            </a:r>
            <a:r>
              <a:rPr lang="en" sz="2700" b="1" u="sng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从亘古就蒙拣选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" sz="2700" b="1" u="sng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在今世被接纳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" sz="2700" b="1" u="sng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却永远在一起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．」</a:t>
            </a:r>
            <a:endParaRPr sz="27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刚强的信徒也有需要支持与鼓励的时候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>
            <a:spLocks noGrp="1"/>
          </p:cNvSpPr>
          <p:nvPr>
            <p:ph type="ctrTitle"/>
          </p:nvPr>
        </p:nvSpPr>
        <p:spPr>
          <a:xfrm>
            <a:off x="553453" y="276287"/>
            <a:ext cx="7965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结语</a:t>
            </a:r>
            <a:endParaRPr sz="3600" b="1" u="sng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2" name="Google Shape;242;p43"/>
          <p:cNvSpPr txBox="1">
            <a:spLocks noGrp="1"/>
          </p:cNvSpPr>
          <p:nvPr>
            <p:ph type="subTitle" idx="1"/>
          </p:nvPr>
        </p:nvSpPr>
        <p:spPr>
          <a:xfrm>
            <a:off x="553453" y="1022684"/>
            <a:ext cx="8145600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我爱我主教会, 因为. . . </a:t>
            </a:r>
            <a:endParaRPr/>
          </a:p>
          <a:p>
            <a:pPr marL="431800" lvl="0" indent="-4318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en" sz="3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基督爱教会, 为教会舍己</a:t>
            </a: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r>
              <a:rPr lang="en" sz="2700" b="1">
                <a:latin typeface="Microsoft JhengHei"/>
                <a:ea typeface="Microsoft JhengHei"/>
                <a:cs typeface="Microsoft JhengHei"/>
                <a:sym typeface="Microsoft JhengHei"/>
              </a:rPr>
              <a:t>(弗5:25）</a:t>
            </a:r>
            <a:endParaRPr/>
          </a:p>
          <a:p>
            <a:pPr marL="431800" lvl="0" indent="-4318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基督既为我们舍己, 我们也当爱主和祂的教会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43" name="Google Shape;24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6531" y="3161952"/>
            <a:ext cx="2618508" cy="1781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88" y="0"/>
            <a:ext cx="8492814" cy="564870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/>
          <p:nvPr/>
        </p:nvSpPr>
        <p:spPr>
          <a:xfrm>
            <a:off x="1446989" y="1103690"/>
            <a:ext cx="45720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i="0" u="none" strike="noStrike" cap="non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我爱我主教会</a:t>
            </a:r>
            <a:endParaRPr sz="4100" b="1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读经：提前3:15; 弗2:18-22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ctrTitle"/>
          </p:nvPr>
        </p:nvSpPr>
        <p:spPr>
          <a:xfrm>
            <a:off x="553453" y="276287"/>
            <a:ext cx="7965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引言</a:t>
            </a:r>
            <a:endParaRPr sz="3600" b="1" u="sng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2" name="Google Shape;162;p30"/>
          <p:cNvSpPr txBox="1">
            <a:spLocks noGrp="1"/>
          </p:cNvSpPr>
          <p:nvPr>
            <p:ph type="subTitle" idx="1"/>
          </p:nvPr>
        </p:nvSpPr>
        <p:spPr>
          <a:xfrm>
            <a:off x="553453" y="1022684"/>
            <a:ext cx="8145600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加拿大教会近年来人数有增长现象(</a:t>
            </a:r>
            <a:r>
              <a:rPr lang="en" sz="3000" b="1">
                <a:latin typeface="Arial Narrow"/>
                <a:ea typeface="Arial Narrow"/>
                <a:cs typeface="Arial Narrow"/>
                <a:sym typeface="Arial Narrow"/>
              </a:rPr>
              <a:t>CTV </a:t>
            </a: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报导)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带动增长是来自 Z 世代的青年 </a:t>
            </a:r>
            <a:r>
              <a:rPr lang="en" sz="3000" b="1">
                <a:latin typeface="Arial Narrow"/>
                <a:ea typeface="Arial Narrow"/>
                <a:cs typeface="Arial Narrow"/>
                <a:sym typeface="Arial Narrow"/>
              </a:rPr>
              <a:t>(Generation Z)</a:t>
            </a:r>
            <a:endParaRPr/>
          </a:p>
          <a:p>
            <a:pPr marL="431800" lvl="0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Arial Narrow"/>
                <a:ea typeface="Arial Narrow"/>
                <a:cs typeface="Arial Narrow"/>
                <a:sym typeface="Arial Narrow"/>
              </a:rPr>
              <a:t>Alpha</a:t>
            </a: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(启发) 课程福音外展也有突破性的进展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教会人数增长现象的感想： 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     - 福音的门仍大开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     - 当珍惜教会生活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当爱我主教会的三大理由: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/>
          <p:nvPr/>
        </p:nvSpPr>
        <p:spPr>
          <a:xfrm>
            <a:off x="335490" y="300700"/>
            <a:ext cx="6296400" cy="53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 我爱我主教会, 因为教会是神的家</a:t>
            </a:r>
            <a:endParaRPr sz="3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512852" y="1263316"/>
            <a:ext cx="80778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“…你也可以知道在</a:t>
            </a:r>
            <a:r>
              <a:rPr lang="en" sz="3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神的家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中当怎样行，</a:t>
            </a:r>
            <a:r>
              <a:rPr lang="en" sz="3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这家就是永生神的教会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，…”(提前3:15)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512852" y="2722843"/>
            <a:ext cx="76752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「家」</a:t>
            </a: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Oikos –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a.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指「房屋」,「圣殿」建筑物 </a:t>
            </a: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(House)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b.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也指「家」或「家人」</a:t>
            </a: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(Household)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585467" y="779222"/>
            <a:ext cx="80778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弗2:22：我们众人「</a:t>
            </a:r>
            <a:r>
              <a:rPr lang="en" sz="3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一同被建造，就成为神借着圣灵居住的所在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。」这节圣经告诉我们两件事: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5" name="Google Shape;175;p32"/>
          <p:cNvSpPr/>
          <p:nvPr/>
        </p:nvSpPr>
        <p:spPr>
          <a:xfrm>
            <a:off x="974984" y="2569238"/>
            <a:ext cx="76884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a.教会是神的家，是神居住的所在；</a:t>
            </a:r>
            <a:endParaRPr sz="27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b.这个家不是用木材，或者钢骨水泥所建成的建筑物，而是由神的众儿女们聚集一起而形成的灵宫。</a:t>
            </a:r>
            <a:endParaRPr sz="27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/>
          <p:nvPr/>
        </p:nvSpPr>
        <p:spPr>
          <a:xfrm>
            <a:off x="505325" y="276726"/>
            <a:ext cx="8301900" cy="4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神在地上有一个家- 教会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圣经历史显示 神一直渴望并主动与人共同建立一个家: </a:t>
            </a:r>
            <a:endParaRPr sz="1100"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- 旧约时期神要祂的子民为他造圣所 - 会幕</a:t>
            </a:r>
            <a:r>
              <a:rPr lang="en" sz="21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(出25:8) </a:t>
            </a:r>
            <a:endParaRPr sz="1100"/>
          </a:p>
          <a:p>
            <a:pPr marL="685800" marR="0" lvl="2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以民进入迦南地后, 所罗门王建造圣殿取代会幕 </a:t>
            </a:r>
            <a:r>
              <a:rPr lang="en" sz="21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(代上28:2; 代下2:4)</a:t>
            </a:r>
            <a:endParaRPr sz="21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2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- 新约时代. 基督救赎大功完成，信徒的身体成为神的殿 – 圣灵的居所</a:t>
            </a:r>
            <a:endParaRPr sz="24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2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神更喜欢与众信徒集体同在, 同建立一个家 – 教会!</a:t>
            </a:r>
            <a:endParaRPr sz="24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/>
          <p:nvPr/>
        </p:nvSpPr>
        <p:spPr>
          <a:xfrm>
            <a:off x="505325" y="276726"/>
            <a:ext cx="8301900" cy="4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当信徒奉主名集合一起敬拜就是教会 - 神的家!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个人独自敬拜远不如大家的集体敬拜 – 你会错过许多属灵的祝福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返教会是回家, 与天父、弟兄姊妹一同欢聚的时间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上世纪九十年代北美不少校园查经班演进为教会之因由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  有云 「没有教会, 得救的人就无家可归!」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/>
          <p:nvPr/>
        </p:nvSpPr>
        <p:spPr>
          <a:xfrm>
            <a:off x="571011" y="347969"/>
            <a:ext cx="4005300" cy="99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 我爱我主教会, 因为   </a:t>
            </a:r>
            <a:endParaRPr sz="3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教会里有真理</a:t>
            </a:r>
            <a:endParaRPr sz="3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2" name="Google Shape;192;p35"/>
          <p:cNvSpPr txBox="1"/>
          <p:nvPr/>
        </p:nvSpPr>
        <p:spPr>
          <a:xfrm>
            <a:off x="512852" y="1802213"/>
            <a:ext cx="80778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“…</a:t>
            </a:r>
            <a:r>
              <a:rPr lang="en" sz="3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这家就是永生神的教会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" sz="3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真理的柱石和根基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。」(提前3:15）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‭‭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804607" y="3003161"/>
            <a:ext cx="74475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教会这个神的家，乃是 神把一切关乎祂自己的真理，完全托付给教会。所以教会就是那一切关于神之真理的柱石和根基．</a:t>
            </a:r>
            <a:endParaRPr sz="27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9239" y="159897"/>
            <a:ext cx="2431473" cy="158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/>
          <p:nvPr/>
        </p:nvSpPr>
        <p:spPr>
          <a:xfrm>
            <a:off x="565484" y="385012"/>
            <a:ext cx="81936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3000" b="1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真理是什么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真理的两个特征： 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1/ 真实的事情；  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2/ 绝对的, 不变与永恒的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神的道就是真理 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  主耶稣向神说: "</a:t>
            </a:r>
            <a:r>
              <a:rPr lang="en" sz="27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求你用真理使他们成圣。你的道就是真理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。” </a:t>
            </a:r>
            <a:r>
              <a:rPr lang="en" sz="2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(约17: 17)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今天的社会没有绝对的真理</a:t>
            </a:r>
            <a:endParaRPr sz="1100"/>
          </a:p>
        </p:txBody>
      </p:sp>
      <p:pic>
        <p:nvPicPr>
          <p:cNvPr id="200" name="Google Shape;20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4669" y="522172"/>
            <a:ext cx="2256906" cy="152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On-screen Show (16:9)</PresentationFormat>
  <Paragraphs>95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Arial Narrow</vt:lpstr>
      <vt:lpstr>Microsoft JhengHei</vt:lpstr>
      <vt:lpstr>Simple Light</vt:lpstr>
      <vt:lpstr>Office Theme</vt:lpstr>
      <vt:lpstr>PowerPoint Presentation</vt:lpstr>
      <vt:lpstr>PowerPoint Presentation</vt:lpstr>
      <vt:lpstr>引言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结语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2026-03-28T19:04:40Z</dcterms:modified>
</cp:coreProperties>
</file>