
<file path=[Content_Types].xml><?xml version="1.0" encoding="utf-8"?>
<Types xmlns="http://schemas.openxmlformats.org/package/2006/content-types">
  <Default Extension="gif" ContentType="image/gi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3" r:id="rId1"/>
    <p:sldMasterId id="2147483674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F8C8C4-2ECB-4827-92A7-49E8A9AA1C97}">
  <a:tblStyle styleId="{8AF8C8C4-2ECB-4827-92A7-49E8A9AA1C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90"/>
      </p:cViewPr>
      <p:guideLst>
        <p:guide orient="horz" pos="1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9f6ddbbd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39f6ddbbd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da11904b55_2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3da11904b55_2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da11904b55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3da11904b55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da11904b55_2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3da11904b55_2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a11904b55_2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g3da11904b55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a11904b55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3da11904b55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a11904b55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da11904b55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a11904b55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da11904b55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da11904b55_2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3da11904b55_2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da11904b55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3da11904b55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da11904b55_2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3da11904b55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da11904b55_2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3da11904b55_2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da11904b55_2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3da11904b55_2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da11904b55_2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3da11904b55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35894" y="526617"/>
            <a:ext cx="8272200" cy="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435894" y="1755648"/>
            <a:ext cx="8272200" cy="27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048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spcBef>
                <a:spcPts val="5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spcBef>
                <a:spcPts val="5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spcBef>
                <a:spcPts val="5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spcBef>
                <a:spcPts val="500"/>
              </a:spcBef>
              <a:spcAft>
                <a:spcPts val="5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704463" y="48179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435894" y="4817936"/>
            <a:ext cx="5187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7918725" y="4817936"/>
            <a:ext cx="78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>
            <a:spLocks noGrp="1"/>
          </p:cNvSpPr>
          <p:nvPr>
            <p:ph type="title"/>
          </p:nvPr>
        </p:nvSpPr>
        <p:spPr>
          <a:xfrm rot="5400000">
            <a:off x="5463778" y="1371600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7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600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p28"/>
          <p:cNvGraphicFramePr/>
          <p:nvPr/>
        </p:nvGraphicFramePr>
        <p:xfrm>
          <a:off x="954296" y="808716"/>
          <a:ext cx="7049800" cy="1883888"/>
        </p:xfrm>
        <a:graphic>
          <a:graphicData uri="http://schemas.openxmlformats.org/drawingml/2006/table">
            <a:tbl>
              <a:tblPr>
                <a:noFill/>
                <a:tableStyleId>{8AF8C8C4-2ECB-4827-92A7-49E8A9AA1C97}</a:tableStyleId>
              </a:tblPr>
              <a:tblGrid>
                <a:gridCol w="704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56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600" b="1">
                          <a:solidFill>
                            <a:schemeClr val="lt1"/>
                          </a:solidFill>
                        </a:rPr>
                        <a:t>看似矛盾的两件事</a:t>
                      </a:r>
                      <a:endParaRPr sz="4600" b="1">
                        <a:solidFill>
                          <a:schemeClr val="lt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4600" b="1">
                          <a:solidFill>
                            <a:schemeClr val="lt1"/>
                          </a:solidFill>
                        </a:rPr>
                        <a:t>——患难中的喜乐</a:t>
                      </a:r>
                      <a:endParaRPr sz="4600" b="1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8" name="Google Shape;148;p28"/>
          <p:cNvSpPr txBox="1"/>
          <p:nvPr/>
        </p:nvSpPr>
        <p:spPr>
          <a:xfrm>
            <a:off x="2631300" y="347025"/>
            <a:ext cx="651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graphicFrame>
        <p:nvGraphicFramePr>
          <p:cNvPr id="149" name="Google Shape;149;p28"/>
          <p:cNvGraphicFramePr/>
          <p:nvPr/>
        </p:nvGraphicFramePr>
        <p:xfrm>
          <a:off x="626121" y="3575091"/>
          <a:ext cx="7891750" cy="1265900"/>
        </p:xfrm>
        <a:graphic>
          <a:graphicData uri="http://schemas.openxmlformats.org/drawingml/2006/table">
            <a:tbl>
              <a:tblPr>
                <a:noFill/>
                <a:tableStyleId>{8AF8C8C4-2ECB-4827-92A7-49E8A9AA1C97}</a:tableStyleId>
              </a:tblPr>
              <a:tblGrid>
                <a:gridCol w="789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65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帖撒罗尼迦前书 1:4～10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0" name="Google Shape;150;p28"/>
          <p:cNvGraphicFramePr/>
          <p:nvPr/>
        </p:nvGraphicFramePr>
        <p:xfrm>
          <a:off x="653246" y="2743616"/>
          <a:ext cx="7651900" cy="1360800"/>
        </p:xfrm>
        <a:graphic>
          <a:graphicData uri="http://schemas.openxmlformats.org/drawingml/2006/table">
            <a:tbl>
              <a:tblPr>
                <a:noFill/>
                <a:tableStyleId>{8AF8C8C4-2ECB-4827-92A7-49E8A9AA1C97}</a:tableStyleId>
              </a:tblPr>
              <a:tblGrid>
                <a:gridCol w="765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08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3600">
                          <a:solidFill>
                            <a:schemeClr val="lt1"/>
                          </a:solidFill>
                        </a:rPr>
                        <a:t>常亮 传道</a:t>
                      </a:r>
                      <a:endParaRPr sz="36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b">
                    <a:lnL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/>
          <p:nvPr/>
        </p:nvSpPr>
        <p:spPr>
          <a:xfrm>
            <a:off x="0" y="627534"/>
            <a:ext cx="8856984" cy="3947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【诗115:2】为何容外邦人说：“他们的　神在哪里呢？”【诗115:3】然而我们的　神在天上，都随自己的意旨行事。【诗115:4】他们的偶像是金的银的，是人手所造的，【诗115:5】有口却不能言，有眼却不能看，【诗115:6】有耳却不能听，有鼻却不能闻，【诗115:7】有手却不能摸，有脚却不能走，有喉咙也不能出声；【诗115:8】造他的要和他一样，凡靠他的也要如此。【诗115:9】以色列啊，你要倚靠耶和华，他是你的帮助和你的盾牌。【诗115:10】亚伦家啊，你们要倚靠耶和华，他是你们的帮助和你们的盾牌。【诗115:11】你们敬畏耶和华的，要倚靠耶和华，他是你们的帮助和你们的盾牌。</a:t>
            </a:r>
            <a:r>
              <a:rPr lang="en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/>
          <p:nvPr/>
        </p:nvSpPr>
        <p:spPr>
          <a:xfrm>
            <a:off x="0" y="411510"/>
            <a:ext cx="8532440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三、患难中能喜乐的原因是等候救主的再来。1:10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8"/>
          <p:cNvSpPr/>
          <p:nvPr/>
        </p:nvSpPr>
        <p:spPr>
          <a:xfrm>
            <a:off x="323528" y="1599642"/>
            <a:ext cx="8424936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1.耶稣基督必要再来的盼望让我们能在患难中喜乐。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8"/>
          <p:cNvSpPr/>
          <p:nvPr/>
        </p:nvSpPr>
        <p:spPr>
          <a:xfrm>
            <a:off x="467544" y="2225501"/>
            <a:ext cx="8280920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【启1:7】看哪，他驾云降临，众目要看见他，连刺他的人也要看见他，地上的万族都要因他哀哭。这话是真实的。阿们！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8"/>
          <p:cNvSpPr/>
          <p:nvPr/>
        </p:nvSpPr>
        <p:spPr>
          <a:xfrm>
            <a:off x="467544" y="3219822"/>
            <a:ext cx="7992888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【约14:3】我若去为你们预备了地方，就必再来接你们到我那里去；我在那里，叫你们也在那里。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/>
          <p:nvPr/>
        </p:nvSpPr>
        <p:spPr>
          <a:xfrm>
            <a:off x="0" y="411510"/>
            <a:ext cx="8532440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三、患难中能喜乐的原因是等候救主的再来。1:10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9"/>
          <p:cNvSpPr/>
          <p:nvPr/>
        </p:nvSpPr>
        <p:spPr>
          <a:xfrm>
            <a:off x="107504" y="2085696"/>
            <a:ext cx="8496944" cy="228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【林前15:14】若基督没有复活，我们所传的便是枉然，你们所信的也是枉然，【林前15:15】并且明显我们是为　神妄作见证的，因我们见证　神是叫基督复活了。若死人真不复活，　神也就没有叫基督复活了。【林前15:16】因为死人若不复活，基督也就没有复活了。【林前15:17】基督若没有复活，你们的信便是徒然，你们仍在罪里，【林前15:18】就是在基督里睡了的人也灭亡了。【林前15:19】我们若靠基督只在今生有指望，就算比众人更可怜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9"/>
          <p:cNvSpPr/>
          <p:nvPr/>
        </p:nvSpPr>
        <p:spPr>
          <a:xfrm>
            <a:off x="251520" y="1491630"/>
            <a:ext cx="5984331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2耶稣基督的复活给我们喜乐的源泉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/>
          <p:nvPr/>
        </p:nvSpPr>
        <p:spPr>
          <a:xfrm>
            <a:off x="0" y="1329612"/>
            <a:ext cx="8280920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3脱离将来的审判是对我们在患难中的安慰和鼓励。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0"/>
          <p:cNvSpPr/>
          <p:nvPr/>
        </p:nvSpPr>
        <p:spPr>
          <a:xfrm>
            <a:off x="0" y="303498"/>
            <a:ext cx="8532440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lang="en" sz="4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三、患难中能喜乐的原因是等候救主的再来。1:10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0"/>
          <p:cNvSpPr/>
          <p:nvPr/>
        </p:nvSpPr>
        <p:spPr>
          <a:xfrm>
            <a:off x="107504" y="1815666"/>
            <a:ext cx="8856984" cy="283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【启20:10】那迷惑他们的魔鬼被扔在硫磺的火湖里，就是兽和假先知所在的地方。他们必昼夜受痛苦，直到永永远远。【启20:11】我又看见一个白色的大宝座与坐在上面的，从他面前天地都逃避，再无可见之处了。【启20:12】我又看见死了的人，无论大小，都站在宝座前。案卷展开了，并且另有一卷展开，就是生命册。死了的人都凭着这些案卷所记载的，照他们所行的受审判。【启20:13】于是海交出其中的死人，死亡和阴间也交出其中的死人。他们都照各人所行的受审判。【启20:14】死亡和阴间也被扔在火湖里，这火湖就是第二次的死。【启20:15】若有人名字没记在生命册上，他就被扔在火湖里。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1"/>
          <p:cNvSpPr/>
          <p:nvPr/>
        </p:nvSpPr>
        <p:spPr>
          <a:xfrm>
            <a:off x="54375" y="63899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总   结</a:t>
            </a: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患难与喜乐是矛盾的两件事，患难中怎么可能有喜乐呢？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因着圣灵的能力，我们在患难中仍然可以有喜乐；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因我们的信心，我们能在患难中的喜乐；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因我们有永恒的盼望，使得我们在患难中能够喜乐。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9"/>
          <p:cNvSpPr/>
          <p:nvPr/>
        </p:nvSpPr>
        <p:spPr>
          <a:xfrm>
            <a:off x="559252" y="237141"/>
            <a:ext cx="82002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看似矛盾的两件事—患难中的喜乐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9"/>
          <p:cNvSpPr/>
          <p:nvPr/>
        </p:nvSpPr>
        <p:spPr>
          <a:xfrm>
            <a:off x="53750" y="918207"/>
            <a:ext cx="9036600" cy="36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帖前1：4-10被神所爱的弟兄啊，我知道你们是蒙拣选的。因为我们的福音传到你们那里，不独在乎言语，也在乎权能和圣灵，并充足的信心，正如你们知道我们在你们那里，为你们的缘故是怎样为人。并且你们在大难之中蒙了圣灵所赐的喜乐，领受真道，就效法我们，也效法了主，甚至你们作了马其顿和亚该亚所有信主之人的榜样。因为主的道从你们那里已经传扬出来，你们向　神的信心不但在马其顿和亚该亚，就是在各处也都传开了，所以不用我们说什么话。因为他们自己已经报明我们是怎样进到你们那里，你们是怎样离弃偶像，归向　神，要服侍那又真又活的　神，等候他儿子从天降临，就是他从死里复活的、那位救我们脱离将来忿怒的耶稣。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"/>
          <p:cNvSpPr/>
          <p:nvPr/>
        </p:nvSpPr>
        <p:spPr>
          <a:xfrm>
            <a:off x="12" y="727200"/>
            <a:ext cx="8676600" cy="3912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一、在患难中的喜乐表明我们是属神的人。1：4-6</a:t>
            </a:r>
            <a:endParaRPr sz="3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二、患难中的喜乐显示出我们的信心。1：7-9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三、患难中能喜乐的原因是等候救主的再来。1：10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/>
          <p:nvPr/>
        </p:nvSpPr>
        <p:spPr>
          <a:xfrm>
            <a:off x="323528" y="303498"/>
            <a:ext cx="8712968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一、在患难中的喜乐表明我们是属神的人。1:4-6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31"/>
          <p:cNvSpPr/>
          <p:nvPr/>
        </p:nvSpPr>
        <p:spPr>
          <a:xfrm>
            <a:off x="179512" y="1437624"/>
            <a:ext cx="5936240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1、我们是被神所爱和拣选的。4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1"/>
          <p:cNvSpPr/>
          <p:nvPr/>
        </p:nvSpPr>
        <p:spPr>
          <a:xfrm>
            <a:off x="251520" y="1923678"/>
            <a:ext cx="8820472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【创3:8】天起了凉风，耶和华　神在园中行走。那人和他妻子听见　神的声音，就藏在园里的树木中，躲避耶和华　神的面。【创3:9】耶和华　神呼唤那人，对他说：“你在哪里？”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31"/>
          <p:cNvSpPr/>
          <p:nvPr/>
        </p:nvSpPr>
        <p:spPr>
          <a:xfrm>
            <a:off x="251520" y="3165816"/>
            <a:ext cx="8496944" cy="11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【罗5:6】因我们还软弱的时候，基督就按所定的日期为罪人死。【罗5:7】为义人死，是少有的；为仁人死，或者有敢作的。【罗5:8】惟有基督在我们还作罪人的时候为我们死，神的爱就在此向我们显明了。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2"/>
          <p:cNvSpPr/>
          <p:nvPr/>
        </p:nvSpPr>
        <p:spPr>
          <a:xfrm>
            <a:off x="107504" y="357504"/>
            <a:ext cx="8712968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一、在患难中的喜乐表明我们是属神的人。1:4-6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2"/>
          <p:cNvSpPr/>
          <p:nvPr/>
        </p:nvSpPr>
        <p:spPr>
          <a:xfrm>
            <a:off x="323528" y="1599642"/>
            <a:ext cx="3977371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2、福音是神的大能 5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2"/>
          <p:cNvSpPr/>
          <p:nvPr/>
        </p:nvSpPr>
        <p:spPr>
          <a:xfrm>
            <a:off x="107504" y="2139702"/>
            <a:ext cx="8784976" cy="11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【约14:27】我留下平安给你们，我将我的平安赐给你们。我所赐的，不像世人所赐的。你们心里不要忧愁，也不要胆怯。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【约14:28】你们听见我对你们说了，我去还要到你们这里来。你们若爱我，因我到父那里去，就必喜乐，因为父是比我大的。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/>
          <p:nvPr/>
        </p:nvSpPr>
        <p:spPr>
          <a:xfrm>
            <a:off x="179512" y="411510"/>
            <a:ext cx="8712968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一、在患难中的喜乐表明我们是属神的人。1:4-6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3"/>
          <p:cNvSpPr/>
          <p:nvPr/>
        </p:nvSpPr>
        <p:spPr>
          <a:xfrm>
            <a:off x="251520" y="1653648"/>
            <a:ext cx="5936240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3、效法基督在患难中的喜乐。6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3"/>
          <p:cNvSpPr/>
          <p:nvPr/>
        </p:nvSpPr>
        <p:spPr>
          <a:xfrm>
            <a:off x="251520" y="2247714"/>
            <a:ext cx="8640960" cy="90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【来12:2】仰望为我们信心创始成终的耶稣（或作“仰望那将真道创始成终的耶稣”）。他因那摆在前面的喜乐，就轻看羞辱，忍受了十字架的苦难，便坐在　神宝座的右边。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/>
          <p:nvPr/>
        </p:nvSpPr>
        <p:spPr>
          <a:xfrm>
            <a:off x="107505" y="249492"/>
            <a:ext cx="8784976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二、患难中的喜乐显示出我们的信心。1:7-9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34"/>
          <p:cNvSpPr/>
          <p:nvPr/>
        </p:nvSpPr>
        <p:spPr>
          <a:xfrm>
            <a:off x="251520" y="1437624"/>
            <a:ext cx="832150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1、信心可以激励其它基督徒更加的爱主。7-8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323528" y="1977684"/>
            <a:ext cx="8280920" cy="154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【彼前2:12】你们在外邦人中，应当品行端正，叫那些毁谤你们是作恶的，因看见你们的好行为，便在鉴察的日子（“鉴察”或作“眷顾”）归荣耀给神。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/>
          <p:nvPr/>
        </p:nvSpPr>
        <p:spPr>
          <a:xfrm>
            <a:off x="107505" y="249492"/>
            <a:ext cx="8784976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二、患难中的喜乐显示出我们的信心。1:7-9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35"/>
          <p:cNvSpPr/>
          <p:nvPr/>
        </p:nvSpPr>
        <p:spPr>
          <a:xfrm>
            <a:off x="251520" y="1329612"/>
            <a:ext cx="8321509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1、信心可以激励其它基督徒更加的爱主。7-8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5"/>
          <p:cNvSpPr/>
          <p:nvPr/>
        </p:nvSpPr>
        <p:spPr>
          <a:xfrm>
            <a:off x="107504" y="1923678"/>
            <a:ext cx="8928992" cy="200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林后1:3-7愿颂赞归与我们的主耶稣基督的父神，就是发慈悲的父，赐各样安慰的神。我们在一切患难中，他就安慰我们，叫我们能用神所赐的安慰去安慰那遭各样患难的人。我们既多受基督的苦楚，就靠基督多得安慰。我们受患难呢，是为叫你们得安慰，得拯救；我们得安慰呢，也是为叫你们得安慰。这安慰能叫你们忍受我们所受的那样苦楚。我们为你们所存的盼望是确定的，因为知道你们既是同受苦楚，也必同得安慰。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/>
          <p:nvPr/>
        </p:nvSpPr>
        <p:spPr>
          <a:xfrm>
            <a:off x="323525" y="1548472"/>
            <a:ext cx="53016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2、信心帮助我们坚守信仰  9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36"/>
          <p:cNvSpPr/>
          <p:nvPr/>
        </p:nvSpPr>
        <p:spPr>
          <a:xfrm>
            <a:off x="107505" y="249492"/>
            <a:ext cx="8784976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二、患难中的喜乐显示出我们的信心。1:7-9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36"/>
          <p:cNvSpPr/>
          <p:nvPr/>
        </p:nvSpPr>
        <p:spPr>
          <a:xfrm>
            <a:off x="323528" y="2031690"/>
            <a:ext cx="8424936" cy="715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【林前2:9】神为爱他的人所预备的，是眼睛未曾看见，耳朵未曾听见，人心也未曾想到的。”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Microsoft Office PowerPoint</Application>
  <PresentationFormat>On-screen Show (16:9)</PresentationFormat>
  <Paragraphs>50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Simple Light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gw16</dc:creator>
  <cp:lastModifiedBy>G. Wang</cp:lastModifiedBy>
  <cp:revision>2</cp:revision>
  <dcterms:modified xsi:type="dcterms:W3CDTF">2026-03-22T22:12:53Z</dcterms:modified>
</cp:coreProperties>
</file>