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embeddedFontLst>
    <p:embeddedFont>
      <p:font typeface="Microsoft JhengHei" panose="020B0604030504040204" pitchFamily="34" charset="-120"/>
      <p:regular r:id="rId11"/>
      <p:bold r:id="rId12"/>
    </p:embeddedFont>
    <p:embeddedFont>
      <p:font typeface="Arial Narrow" panose="020B0606020202030204" pitchFamily="34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1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3" d="100"/>
          <a:sy n="133" d="100"/>
        </p:scale>
        <p:origin x="906" y="126"/>
      </p:cViewPr>
      <p:guideLst>
        <p:guide orient="horz" pos="11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d000654b9f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g3d000654b9f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d000654b9f_0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g3d000654b9f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d000654b9f_0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g3d000654b9f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d000654b9f_0_1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g3d000654b9f_0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d000654b9f_0_1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g3d000654b9f_0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d000654b9f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g3d000654b9f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d000654b9f_0_1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g3d000654b9f_0_1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d000654b9f_0_1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g3d000654b9f_0_1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623888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500" cy="2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400" cy="2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>
            <a:spLocks noGrp="1"/>
          </p:cNvSpPr>
          <p:nvPr>
            <p:ph type="ctrTitle"/>
          </p:nvPr>
        </p:nvSpPr>
        <p:spPr>
          <a:xfrm>
            <a:off x="4496610" y="1060645"/>
            <a:ext cx="45648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Microsoft JhengHei"/>
              <a:buNone/>
            </a:pPr>
            <a:r>
              <a:rPr lang="en" b="1">
                <a:latin typeface="Microsoft JhengHei"/>
                <a:ea typeface="Microsoft JhengHei"/>
                <a:cs typeface="Microsoft JhengHei"/>
                <a:sym typeface="Microsoft JhengHei"/>
              </a:rPr>
              <a:t> 学像基督</a:t>
            </a:r>
            <a:r>
              <a:rPr lang="en">
                <a:latin typeface="Microsoft JhengHei"/>
                <a:ea typeface="Microsoft JhengHei"/>
                <a:cs typeface="Microsoft JhengHei"/>
                <a:sym typeface="Microsoft JhengHei"/>
              </a:rPr>
              <a:t>  </a:t>
            </a:r>
            <a:br>
              <a:rPr lang="en"/>
            </a:br>
            <a:r>
              <a:rPr lang="en"/>
              <a:t> </a:t>
            </a:r>
            <a:r>
              <a:rPr lang="en" sz="3300">
                <a:latin typeface="Arial Narrow"/>
                <a:ea typeface="Arial Narrow"/>
                <a:cs typeface="Arial Narrow"/>
                <a:sym typeface="Arial Narrow"/>
              </a:rPr>
              <a:t>Learning to be Like Christ</a:t>
            </a:r>
            <a:endParaRPr sz="3300"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85" name="Google Shape;85;p13"/>
          <p:cNvSpPr txBox="1">
            <a:spLocks noGrp="1"/>
          </p:cNvSpPr>
          <p:nvPr>
            <p:ph type="subTitle" idx="1"/>
          </p:nvPr>
        </p:nvSpPr>
        <p:spPr>
          <a:xfrm>
            <a:off x="2857500" y="2851345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/>
          </a:p>
          <a:p>
            <a:pPr marL="0" lvl="0" indent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r>
              <a:rPr lang="en" sz="3000" b="1">
                <a:latin typeface="Microsoft JhengHei"/>
                <a:ea typeface="Microsoft JhengHei"/>
                <a:cs typeface="Microsoft JhengHei"/>
                <a:sym typeface="Microsoft JhengHei"/>
              </a:rPr>
              <a:t>以弗所书 4:11-16</a:t>
            </a:r>
            <a:endParaRPr sz="3000" b="1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86" name="Google Shape;86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79961"/>
            <a:ext cx="4394469" cy="43944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>
            <a:spLocks noGrp="1"/>
          </p:cNvSpPr>
          <p:nvPr>
            <p:ph type="ctrTitle"/>
          </p:nvPr>
        </p:nvSpPr>
        <p:spPr>
          <a:xfrm>
            <a:off x="890336" y="360947"/>
            <a:ext cx="1083000" cy="6498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icrosoft JhengHei"/>
              <a:buNone/>
            </a:pPr>
            <a:r>
              <a:rPr lang="en" sz="3600" b="1" u="sng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引言</a:t>
            </a:r>
            <a:endParaRPr b="1" u="sng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92" name="Google Shape;92;p14"/>
          <p:cNvSpPr txBox="1">
            <a:spLocks noGrp="1"/>
          </p:cNvSpPr>
          <p:nvPr>
            <p:ph type="subTitle" idx="1"/>
          </p:nvPr>
        </p:nvSpPr>
        <p:spPr>
          <a:xfrm>
            <a:off x="890336" y="1491916"/>
            <a:ext cx="7423500" cy="32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254000" lvl="0" indent="-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lang="en" sz="3000" b="1">
                <a:latin typeface="Microsoft JhengHei"/>
                <a:ea typeface="Microsoft JhengHei"/>
                <a:cs typeface="Microsoft JhengHei"/>
                <a:sym typeface="Microsoft JhengHei"/>
              </a:rPr>
              <a:t> 信徒灵命当长大成人: 「</a:t>
            </a:r>
            <a:r>
              <a:rPr lang="en" sz="3000" b="1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有基督长成的身量</a:t>
            </a:r>
            <a:r>
              <a:rPr lang="en" sz="3000" b="1">
                <a:latin typeface="Microsoft JhengHei"/>
                <a:ea typeface="Microsoft JhengHei"/>
                <a:cs typeface="Microsoft JhengHei"/>
                <a:sym typeface="Microsoft JhengHei"/>
              </a:rPr>
              <a:t>」 - 像基督</a:t>
            </a:r>
            <a:endParaRPr/>
          </a:p>
          <a:p>
            <a:pPr marL="254000" lvl="0" indent="-254000" algn="l" rtl="0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lang="en" sz="3000" b="1">
                <a:latin typeface="Microsoft JhengHei"/>
                <a:ea typeface="Microsoft JhengHei"/>
                <a:cs typeface="Microsoft JhengHei"/>
                <a:sym typeface="Microsoft JhengHei"/>
              </a:rPr>
              <a:t> 要像基督便当效法祂的样式</a:t>
            </a:r>
            <a:endParaRPr/>
          </a:p>
          <a:p>
            <a:pPr marL="254000" lvl="0" indent="-254000" algn="l" rtl="0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lang="en" sz="3000" b="1">
                <a:latin typeface="Microsoft JhengHei"/>
                <a:ea typeface="Microsoft JhengHei"/>
                <a:cs typeface="Microsoft JhengHei"/>
                <a:sym typeface="Microsoft JhengHei"/>
              </a:rPr>
              <a:t> 神常用来塑造我们像基督的方法是借着苦难、试探、人的过犯</a:t>
            </a:r>
            <a:endParaRPr sz="3000" b="1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 txBox="1">
            <a:spLocks noGrp="1"/>
          </p:cNvSpPr>
          <p:nvPr>
            <p:ph type="ctrTitle"/>
          </p:nvPr>
        </p:nvSpPr>
        <p:spPr>
          <a:xfrm>
            <a:off x="890336" y="541421"/>
            <a:ext cx="6557100" cy="6978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icrosoft JhengHei"/>
              <a:buNone/>
            </a:pPr>
            <a:r>
              <a:rPr lang="en" sz="3600" b="1" u="sng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一.   神使用</a:t>
            </a:r>
            <a:r>
              <a:rPr lang="en" sz="3600" b="1" u="sng">
                <a:solidFill>
                  <a:srgbClr val="FFFF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患难教导我们信靠祂</a:t>
            </a:r>
            <a:endParaRPr sz="3600" b="1" u="sng">
              <a:solidFill>
                <a:srgbClr val="FFFF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98" name="Google Shape;98;p15"/>
          <p:cNvSpPr txBox="1">
            <a:spLocks noGrp="1"/>
          </p:cNvSpPr>
          <p:nvPr>
            <p:ph type="subTitle" idx="1"/>
          </p:nvPr>
        </p:nvSpPr>
        <p:spPr>
          <a:xfrm>
            <a:off x="890336" y="1491916"/>
            <a:ext cx="7423500" cy="32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lnSpcReduction="10000"/>
          </a:bodyPr>
          <a:lstStyle/>
          <a:p>
            <a:pPr marL="254000" lvl="0" indent="-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lang="en" sz="3000" b="1">
                <a:latin typeface="Microsoft JhengHei"/>
                <a:ea typeface="Microsoft JhengHei"/>
                <a:cs typeface="Microsoft JhengHei"/>
                <a:sym typeface="Microsoft JhengHei"/>
              </a:rPr>
              <a:t> 通过患难的考验使我们更靠近 神</a:t>
            </a:r>
            <a:endParaRPr/>
          </a:p>
          <a:p>
            <a:pPr marL="254000" lvl="0" indent="-254000" algn="l" rtl="0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lang="en" sz="3000" b="1">
                <a:latin typeface="Microsoft JhengHei"/>
                <a:ea typeface="Microsoft JhengHei"/>
                <a:cs typeface="Microsoft JhengHei"/>
                <a:sym typeface="Microsoft JhengHei"/>
              </a:rPr>
              <a:t> 耶稣如何面对患难- 客西马尼园的痛苦挣扎 </a:t>
            </a:r>
            <a:r>
              <a:rPr lang="en" sz="2700" b="1">
                <a:latin typeface="Microsoft JhengHei"/>
                <a:ea typeface="Microsoft JhengHei"/>
                <a:cs typeface="Microsoft JhengHei"/>
                <a:sym typeface="Microsoft JhengHei"/>
              </a:rPr>
              <a:t>(太 26:38)</a:t>
            </a:r>
            <a:endParaRPr sz="2700" b="1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254000" lvl="0" indent="-254000" algn="l" rtl="0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lang="en" sz="3000" b="1">
                <a:latin typeface="Microsoft JhengHei"/>
                <a:ea typeface="Microsoft JhengHei"/>
                <a:cs typeface="Microsoft JhengHei"/>
                <a:sym typeface="Microsoft JhengHei"/>
              </a:rPr>
              <a:t> 在苦难中信靠神的秘诀： 知道神会回报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r>
              <a:rPr lang="en" sz="3000" b="1">
                <a:latin typeface="Microsoft JhengHei"/>
                <a:ea typeface="Microsoft JhengHei"/>
                <a:cs typeface="Microsoft JhengHei"/>
                <a:sym typeface="Microsoft JhengHei"/>
              </a:rPr>
              <a:t>   「</a:t>
            </a:r>
            <a:r>
              <a:rPr lang="en" sz="3000" b="1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我们这至暂至轻的苦楚，要为我们成就极重无比、永远的荣耀</a:t>
            </a:r>
            <a:r>
              <a:rPr lang="en" sz="3000" b="1">
                <a:latin typeface="Microsoft JhengHei"/>
                <a:ea typeface="Microsoft JhengHei"/>
                <a:cs typeface="Microsoft JhengHei"/>
                <a:sym typeface="Microsoft JhengHei"/>
              </a:rPr>
              <a:t>。」</a:t>
            </a:r>
            <a:r>
              <a:rPr lang="en" sz="2700" b="1">
                <a:latin typeface="Microsoft JhengHei"/>
                <a:ea typeface="Microsoft JhengHei"/>
                <a:cs typeface="Microsoft JhengHei"/>
                <a:sym typeface="Microsoft JhengHei"/>
              </a:rPr>
              <a:t>(林后4:17)</a:t>
            </a:r>
            <a:endParaRPr sz="2700" b="1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6"/>
          <p:cNvSpPr txBox="1">
            <a:spLocks noGrp="1"/>
          </p:cNvSpPr>
          <p:nvPr>
            <p:ph type="ctrTitle"/>
          </p:nvPr>
        </p:nvSpPr>
        <p:spPr>
          <a:xfrm>
            <a:off x="782052" y="228599"/>
            <a:ext cx="6569400" cy="6978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icrosoft JhengHei"/>
              <a:buNone/>
            </a:pPr>
            <a:r>
              <a:rPr lang="en" sz="3600" b="1" u="sng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二.  神使用</a:t>
            </a:r>
            <a:r>
              <a:rPr lang="en" sz="3600" b="1" u="sng">
                <a:solidFill>
                  <a:srgbClr val="FFFF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试探教导我们顺服衪</a:t>
            </a:r>
            <a:r>
              <a:rPr lang="en" sz="3600" b="1" u="sng">
                <a:latin typeface="Microsoft JhengHei"/>
                <a:ea typeface="Microsoft JhengHei"/>
                <a:cs typeface="Microsoft JhengHei"/>
                <a:sym typeface="Microsoft JhengHei"/>
              </a:rPr>
              <a:t> </a:t>
            </a:r>
            <a:endParaRPr sz="3600" b="1" u="sng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04" name="Google Shape;104;p16"/>
          <p:cNvSpPr txBox="1">
            <a:spLocks noGrp="1"/>
          </p:cNvSpPr>
          <p:nvPr>
            <p:ph type="subTitle" idx="1"/>
          </p:nvPr>
        </p:nvSpPr>
        <p:spPr>
          <a:xfrm>
            <a:off x="782052" y="1022684"/>
            <a:ext cx="8049000" cy="39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lnSpcReduction="20000"/>
          </a:bodyPr>
          <a:lstStyle/>
          <a:p>
            <a:pPr marL="254000" lvl="0" indent="-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lang="en" sz="3000" b="1">
                <a:latin typeface="Microsoft JhengHei"/>
                <a:ea typeface="Microsoft JhengHei"/>
                <a:cs typeface="Microsoft JhengHei"/>
                <a:sym typeface="Microsoft JhengHei"/>
              </a:rPr>
              <a:t>试探不是来自 神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r>
              <a:rPr lang="en" sz="3000" b="1">
                <a:latin typeface="Microsoft JhengHei"/>
                <a:ea typeface="Microsoft JhengHei"/>
                <a:cs typeface="Microsoft JhengHei"/>
                <a:sym typeface="Microsoft JhengHei"/>
              </a:rPr>
              <a:t>   雅1:13: 「</a:t>
            </a:r>
            <a:r>
              <a:rPr lang="en" sz="3000" b="1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人被试探, 不可说:『我是被神试探』; 因为神不能被恶试探，他也不试探人</a:t>
            </a:r>
            <a:r>
              <a:rPr lang="en" sz="3000" b="1">
                <a:latin typeface="Microsoft JhengHei"/>
                <a:ea typeface="Microsoft JhengHei"/>
                <a:cs typeface="Microsoft JhengHei"/>
                <a:sym typeface="Microsoft JhengHei"/>
              </a:rPr>
              <a:t>。」</a:t>
            </a:r>
            <a:endParaRPr sz="3000" b="1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</a:pPr>
            <a:endParaRPr sz="800" b="1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254000" lvl="0" indent="-2540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lang="en" sz="3000" b="1">
                <a:latin typeface="Microsoft JhengHei"/>
                <a:ea typeface="Microsoft JhengHei"/>
                <a:cs typeface="Microsoft JhengHei"/>
                <a:sym typeface="Microsoft JhengHei"/>
              </a:rPr>
              <a:t>‭‭ 有关试探的三观念：</a:t>
            </a:r>
            <a:endParaRPr sz="3000" b="1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r>
              <a:rPr lang="en" sz="3000" b="1">
                <a:latin typeface="Microsoft JhengHei"/>
                <a:ea typeface="Microsoft JhengHei"/>
                <a:cs typeface="Microsoft JhengHei"/>
                <a:sym typeface="Microsoft JhengHei"/>
              </a:rPr>
              <a:t>    1/ 面临试探并非罪;  </a:t>
            </a:r>
            <a:endParaRPr sz="3000" b="1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r>
              <a:rPr lang="en" sz="3000" b="1">
                <a:latin typeface="Microsoft JhengHei"/>
                <a:ea typeface="Microsoft JhengHei"/>
                <a:cs typeface="Microsoft JhengHei"/>
                <a:sym typeface="Microsoft JhengHei"/>
              </a:rPr>
              <a:t>    2/ 人人都会面临试探； </a:t>
            </a:r>
            <a:endParaRPr sz="3000" b="1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r>
              <a:rPr lang="en" sz="3000" b="1">
                <a:latin typeface="Microsoft JhengHei"/>
                <a:ea typeface="Microsoft JhengHei"/>
                <a:cs typeface="Microsoft JhengHei"/>
                <a:sym typeface="Microsoft JhengHei"/>
              </a:rPr>
              <a:t>    3/ 人一辈子都会被试探</a:t>
            </a:r>
            <a:endParaRPr/>
          </a:p>
          <a:p>
            <a:pPr marL="254000" lvl="0" indent="-635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endParaRPr sz="3000" b="1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7"/>
          <p:cNvSpPr txBox="1">
            <a:spLocks noGrp="1"/>
          </p:cNvSpPr>
          <p:nvPr>
            <p:ph type="ctrTitle"/>
          </p:nvPr>
        </p:nvSpPr>
        <p:spPr>
          <a:xfrm>
            <a:off x="782050" y="409075"/>
            <a:ext cx="7843500" cy="6978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icrosoft JhengHei"/>
              <a:buNone/>
            </a:pPr>
            <a:r>
              <a:rPr lang="en" sz="3600" b="1" u="sng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二.  神使用</a:t>
            </a:r>
            <a:r>
              <a:rPr lang="en" sz="3600" b="1" u="sng">
                <a:solidFill>
                  <a:srgbClr val="FFFF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试探教导我们顺服衪 </a:t>
            </a:r>
            <a:r>
              <a:rPr lang="en" sz="3000" b="1" u="sng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(續)</a:t>
            </a:r>
            <a:r>
              <a:rPr lang="en" sz="3600" b="1" u="sng">
                <a:latin typeface="Microsoft JhengHei"/>
                <a:ea typeface="Microsoft JhengHei"/>
                <a:cs typeface="Microsoft JhengHei"/>
                <a:sym typeface="Microsoft JhengHei"/>
              </a:rPr>
              <a:t> </a:t>
            </a:r>
            <a:endParaRPr sz="3600" b="1" u="sng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10" name="Google Shape;110;p17"/>
          <p:cNvSpPr txBox="1">
            <a:spLocks noGrp="1"/>
          </p:cNvSpPr>
          <p:nvPr>
            <p:ph type="subTitle" idx="1"/>
          </p:nvPr>
        </p:nvSpPr>
        <p:spPr>
          <a:xfrm>
            <a:off x="782052" y="1251285"/>
            <a:ext cx="8049000" cy="376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</a:pPr>
            <a:endParaRPr sz="800" b="1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254000" lvl="0" indent="-254000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lang="en" sz="3000" b="1">
                <a:latin typeface="Microsoft JhengHei"/>
                <a:ea typeface="Microsoft JhengHei"/>
                <a:cs typeface="Microsoft JhengHei"/>
                <a:sym typeface="Microsoft JhengHei"/>
              </a:rPr>
              <a:t>当如何向试探夸胜： </a:t>
            </a:r>
            <a:endParaRPr sz="3000" b="1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r>
              <a:rPr lang="en" sz="3000" b="1">
                <a:latin typeface="Microsoft JhengHei"/>
                <a:ea typeface="Microsoft JhengHei"/>
                <a:cs typeface="Microsoft JhengHei"/>
                <a:sym typeface="Microsoft JhengHei"/>
              </a:rPr>
              <a:t>   1/  避开(太4:10);   </a:t>
            </a:r>
            <a:endParaRPr sz="3000" b="1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r>
              <a:rPr lang="en" sz="3000" b="1">
                <a:latin typeface="Microsoft JhengHei"/>
                <a:ea typeface="Microsoft JhengHei"/>
                <a:cs typeface="Microsoft JhengHei"/>
                <a:sym typeface="Microsoft JhengHei"/>
              </a:rPr>
              <a:t>   2/  持守良善思想 (腓4:8);   </a:t>
            </a:r>
            <a:endParaRPr sz="3000" b="1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r>
              <a:rPr lang="en" sz="3000" b="1">
                <a:latin typeface="Microsoft JhengHei"/>
                <a:ea typeface="Microsoft JhengHei"/>
                <a:cs typeface="Microsoft JhengHei"/>
                <a:sym typeface="Microsoft JhengHei"/>
              </a:rPr>
              <a:t>   3/  请属灵伙伴帮助 (传4:9-10)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8"/>
          <p:cNvSpPr txBox="1">
            <a:spLocks noGrp="1"/>
          </p:cNvSpPr>
          <p:nvPr>
            <p:ph type="ctrTitle"/>
          </p:nvPr>
        </p:nvSpPr>
        <p:spPr>
          <a:xfrm>
            <a:off x="782052" y="409073"/>
            <a:ext cx="8049000" cy="6978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icrosoft JhengHei"/>
              <a:buNone/>
            </a:pPr>
            <a:r>
              <a:rPr lang="en" sz="3600" b="1" u="sng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三.   神使用</a:t>
            </a:r>
            <a:r>
              <a:rPr lang="en" sz="3600" b="1" u="sng">
                <a:solidFill>
                  <a:srgbClr val="FFFF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人的过犯教导我们学习饶恕</a:t>
            </a:r>
            <a:endParaRPr sz="3600" b="1" u="sng">
              <a:solidFill>
                <a:srgbClr val="FFFF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16" name="Google Shape;116;p18"/>
          <p:cNvSpPr txBox="1">
            <a:spLocks noGrp="1"/>
          </p:cNvSpPr>
          <p:nvPr>
            <p:ph type="subTitle" idx="1"/>
          </p:nvPr>
        </p:nvSpPr>
        <p:spPr>
          <a:xfrm>
            <a:off x="782052" y="1251285"/>
            <a:ext cx="8049000" cy="376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lnSpcReduction="20000"/>
          </a:bodyPr>
          <a:lstStyle/>
          <a:p>
            <a:pPr marL="254000" lvl="0" indent="-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lang="en" sz="3000" b="1">
                <a:latin typeface="Microsoft JhengHei"/>
                <a:ea typeface="Microsoft JhengHei"/>
                <a:cs typeface="Microsoft JhengHei"/>
                <a:sym typeface="Microsoft JhengHei"/>
              </a:rPr>
              <a:t> 人人都会犯错, 犯错使大家受伤害, 故宽恕是必须的</a:t>
            </a:r>
            <a:endParaRPr/>
          </a:p>
          <a:p>
            <a:pPr marL="254000" lvl="0" indent="-254000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lang="en" sz="3000" b="1">
                <a:latin typeface="Microsoft JhengHei"/>
                <a:ea typeface="Microsoft JhengHei"/>
                <a:cs typeface="Microsoft JhengHei"/>
                <a:sym typeface="Microsoft JhengHei"/>
              </a:rPr>
              <a:t>  宽恕表示被伤害而不报复</a:t>
            </a:r>
            <a:endParaRPr/>
          </a:p>
          <a:p>
            <a:pPr marL="254000" lvl="0" indent="-2540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lang="en" sz="3000" b="1">
                <a:latin typeface="Microsoft JhengHei"/>
                <a:ea typeface="Microsoft JhengHei"/>
                <a:cs typeface="Microsoft JhengHei"/>
                <a:sym typeface="Microsoft JhengHei"/>
              </a:rPr>
              <a:t>  耶稣的榜样:</a:t>
            </a:r>
            <a:endParaRPr sz="3000" b="1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r>
              <a:rPr lang="en" sz="3000" b="1">
                <a:latin typeface="Microsoft JhengHei"/>
                <a:ea typeface="Microsoft JhengHei"/>
                <a:cs typeface="Microsoft JhengHei"/>
                <a:sym typeface="Microsoft JhengHei"/>
              </a:rPr>
              <a:t>       </a:t>
            </a:r>
            <a:r>
              <a:rPr lang="en" sz="2700" b="1">
                <a:latin typeface="Microsoft JhengHei"/>
                <a:ea typeface="Microsoft JhengHei"/>
                <a:cs typeface="Microsoft JhengHei"/>
                <a:sym typeface="Microsoft JhengHei"/>
              </a:rPr>
              <a:t>「</a:t>
            </a:r>
            <a:r>
              <a:rPr lang="en" sz="2700" b="1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父啊! 赦免他们; 因为他们所做的, 他们不晓得</a:t>
            </a:r>
            <a:r>
              <a:rPr lang="en" sz="2700" b="1">
                <a:latin typeface="Microsoft JhengHei"/>
                <a:ea typeface="Microsoft JhengHei"/>
                <a:cs typeface="Microsoft JhengHei"/>
                <a:sym typeface="Microsoft JhengHei"/>
              </a:rPr>
              <a:t>。」</a:t>
            </a:r>
            <a:r>
              <a:rPr lang="en" sz="2400" b="1">
                <a:latin typeface="Microsoft JhengHei"/>
                <a:ea typeface="Microsoft JhengHei"/>
                <a:cs typeface="Microsoft JhengHei"/>
                <a:sym typeface="Microsoft JhengHei"/>
              </a:rPr>
              <a:t>(路23:34)</a:t>
            </a:r>
            <a:endParaRPr sz="2400" b="1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</a:pPr>
            <a:r>
              <a:rPr lang="en" sz="2700" b="1">
                <a:latin typeface="Microsoft JhengHei"/>
                <a:ea typeface="Microsoft JhengHei"/>
                <a:cs typeface="Microsoft JhengHei"/>
                <a:sym typeface="Microsoft JhengHei"/>
              </a:rPr>
              <a:t>       「</a:t>
            </a:r>
            <a:r>
              <a:rPr lang="en" sz="2700" b="1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他被骂不还口; 受害不说威吓的话</a:t>
            </a:r>
            <a:r>
              <a:rPr lang="en" sz="2700" b="1">
                <a:latin typeface="Microsoft JhengHei"/>
                <a:ea typeface="Microsoft JhengHei"/>
                <a:cs typeface="Microsoft JhengHei"/>
                <a:sym typeface="Microsoft JhengHei"/>
              </a:rPr>
              <a:t>…」</a:t>
            </a:r>
            <a:r>
              <a:rPr lang="en" sz="2400" b="1">
                <a:latin typeface="Microsoft JhengHei"/>
                <a:ea typeface="Microsoft JhengHei"/>
                <a:cs typeface="Microsoft JhengHei"/>
                <a:sym typeface="Microsoft JhengHei"/>
              </a:rPr>
              <a:t>(彼前2:23)</a:t>
            </a:r>
            <a:endParaRPr sz="2400" b="1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endParaRPr sz="3000" b="1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9"/>
          <p:cNvSpPr txBox="1">
            <a:spLocks noGrp="1"/>
          </p:cNvSpPr>
          <p:nvPr>
            <p:ph type="ctrTitle"/>
          </p:nvPr>
        </p:nvSpPr>
        <p:spPr>
          <a:xfrm>
            <a:off x="517357" y="409073"/>
            <a:ext cx="8626800" cy="6978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icrosoft JhengHei"/>
              <a:buNone/>
            </a:pPr>
            <a:r>
              <a:rPr lang="en" sz="3600" b="1" u="sng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三.   神使用</a:t>
            </a:r>
            <a:r>
              <a:rPr lang="en" sz="3600" b="1" u="sng">
                <a:solidFill>
                  <a:srgbClr val="FFFF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人的过犯教导我们学习饶恕</a:t>
            </a:r>
            <a:r>
              <a:rPr lang="en" sz="3000" b="1" u="sng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(續)</a:t>
            </a:r>
            <a:endParaRPr sz="3000" b="1" u="sng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22" name="Google Shape;122;p19"/>
          <p:cNvSpPr txBox="1">
            <a:spLocks noGrp="1"/>
          </p:cNvSpPr>
          <p:nvPr>
            <p:ph type="subTitle" idx="1"/>
          </p:nvPr>
        </p:nvSpPr>
        <p:spPr>
          <a:xfrm>
            <a:off x="782052" y="1251285"/>
            <a:ext cx="8049000" cy="376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endParaRPr sz="3000" b="1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254000" lvl="0" indent="-254000" algn="l" rtl="0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lang="en" sz="3000" b="1">
                <a:latin typeface="Microsoft JhengHei"/>
                <a:ea typeface="Microsoft JhengHei"/>
                <a:cs typeface="Microsoft JhengHei"/>
                <a:sym typeface="Microsoft JhengHei"/>
              </a:rPr>
              <a:t>  学习宽恕的秘诀：</a:t>
            </a:r>
            <a:endParaRPr sz="3000" b="1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r>
              <a:rPr lang="en" sz="3000" b="1">
                <a:latin typeface="Microsoft JhengHei"/>
                <a:ea typeface="Microsoft JhengHei"/>
                <a:cs typeface="Microsoft JhengHei"/>
                <a:sym typeface="Microsoft JhengHei"/>
              </a:rPr>
              <a:t>     1/ 记住神已宽恕了我们;  (弗4:32）；  </a:t>
            </a:r>
            <a:endParaRPr sz="3000" b="1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r>
              <a:rPr lang="en" sz="3000" b="1">
                <a:latin typeface="Microsoft JhengHei"/>
                <a:ea typeface="Microsoft JhengHei"/>
                <a:cs typeface="Microsoft JhengHei"/>
                <a:sym typeface="Microsoft JhengHei"/>
              </a:rPr>
              <a:t>     2/ 记住神掌管一切 - 约瑟宽恕兄弟们为例 (创 50:20)</a:t>
            </a:r>
            <a:endParaRPr sz="3000" b="1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0"/>
          <p:cNvSpPr txBox="1">
            <a:spLocks noGrp="1"/>
          </p:cNvSpPr>
          <p:nvPr>
            <p:ph type="ctrTitle"/>
          </p:nvPr>
        </p:nvSpPr>
        <p:spPr>
          <a:xfrm>
            <a:off x="890336" y="360947"/>
            <a:ext cx="1083000" cy="6498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icrosoft JhengHei"/>
              <a:buNone/>
            </a:pPr>
            <a:r>
              <a:rPr lang="en" sz="3600" b="1" u="sng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结语</a:t>
            </a:r>
            <a:endParaRPr b="1" u="sng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28" name="Google Shape;128;p20"/>
          <p:cNvSpPr txBox="1">
            <a:spLocks noGrp="1"/>
          </p:cNvSpPr>
          <p:nvPr>
            <p:ph type="subTitle" idx="1"/>
          </p:nvPr>
        </p:nvSpPr>
        <p:spPr>
          <a:xfrm>
            <a:off x="890336" y="1491916"/>
            <a:ext cx="7423500" cy="32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254000" lvl="0" indent="-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lang="en" sz="3000" b="1">
                <a:latin typeface="Microsoft JhengHei"/>
                <a:ea typeface="Microsoft JhengHei"/>
                <a:cs typeface="Microsoft JhengHei"/>
                <a:sym typeface="Microsoft JhengHei"/>
              </a:rPr>
              <a:t> 效法基督去面对人生的三大挑战：  患难、 试探与别人的过犯</a:t>
            </a:r>
            <a:endParaRPr/>
          </a:p>
          <a:p>
            <a:pPr marL="254000" lvl="0" indent="-254000" algn="l" rtl="0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lang="en" sz="3000" b="1">
                <a:latin typeface="Microsoft JhengHei"/>
                <a:ea typeface="Microsoft JhengHei"/>
                <a:cs typeface="Microsoft JhengHei"/>
                <a:sym typeface="Microsoft JhengHei"/>
              </a:rPr>
              <a:t> 效法更像基督: 患难中信靠神; 试探中顺服神; 受伤害时宽恕人.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206</Words>
  <Application>Microsoft Office PowerPoint</Application>
  <PresentationFormat>On-screen Show (16:9)</PresentationFormat>
  <Paragraphs>40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Microsoft JhengHei</vt:lpstr>
      <vt:lpstr>Arial Narrow</vt:lpstr>
      <vt:lpstr>Arial</vt:lpstr>
      <vt:lpstr>Calibri</vt:lpstr>
      <vt:lpstr>Office Theme</vt:lpstr>
      <vt:lpstr> 学像基督    Learning to be Like Christ</vt:lpstr>
      <vt:lpstr>引言</vt:lpstr>
      <vt:lpstr>一.   神使用患难教导我们信靠祂</vt:lpstr>
      <vt:lpstr>二.  神使用试探教导我们顺服衪 </vt:lpstr>
      <vt:lpstr>二.  神使用试探教导我们顺服衪 (續) </vt:lpstr>
      <vt:lpstr>三.   神使用人的过犯教导我们学习饶恕</vt:lpstr>
      <vt:lpstr>三.   神使用人的过犯教导我们学习饶恕(續)</vt:lpstr>
      <vt:lpstr>结语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gw16</dc:creator>
  <cp:lastModifiedBy>G. Wang</cp:lastModifiedBy>
  <cp:revision>1</cp:revision>
  <dcterms:modified xsi:type="dcterms:W3CDTF">2026-03-21T14:07:15Z</dcterms:modified>
</cp:coreProperties>
</file>