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bc83a562ca_2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bc83a562ca_2_8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g3bc83a562ca_2_8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bc83a562ca_2_14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g3bc83a562ca_2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c83a562ca_2_1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g3bc83a562ca_2_1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bc83a562ca_2_1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3" name="Google Shape;163;g3bc83a562ca_2_1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g3bc83a562ca_2_15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c83a562ca_2_9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g3bc83a562ca_2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bc83a562ca_2_9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3bc83a562ca_2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c83a562ca_2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3bc83a562ca_2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c83a562ca_2_10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bc83a562ca_2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bc83a562ca_2_1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bc83a562ca_2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bc83a562ca_2_1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3bc83a562ca_2_1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bc83a562ca_2_12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g3bc83a562ca_2_1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3bc83a562ca_2_13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g3bc83a562ca_2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75"/>
          </a:xfrm>
          <a:prstGeom prst="rect">
            <a:avLst/>
          </a:prstGeom>
        </p:spPr>
        <p:txBody>
          <a:bodyPr spcFirstLastPara="1" wrap="square" lIns="68575" tIns="34275" rIns="68575" bIns="3427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75"/>
          </a:xfrm>
          <a:prstGeom prst="rect">
            <a:avLst/>
          </a:prstGeom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ctr" rtl="0">
              <a:spcBef>
                <a:spcPts val="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7" name="Google Shape;87;p13" title="15灵界是非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站稳立场、靠神得胜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2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3.1 靠神得胜要属于神  </a:t>
            </a:r>
            <a:b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你们是属神的，并且胜了他们。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（4:4</a:t>
            </a:r>
            <a:r>
              <a:rPr lang="en" sz="30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）</a:t>
            </a:r>
            <a:endParaRPr sz="30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属神的人由神而生：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由神而生,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(4:7)</a:t>
            </a:r>
            <a:endParaRPr/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属神的人心有神道：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神的道存在他心里，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latin typeface="SimSun"/>
                <a:ea typeface="SimSun"/>
                <a:cs typeface="SimSun"/>
                <a:sym typeface="SimSun"/>
              </a:rPr>
              <a:t>(3:9)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属神的人才认识神：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并且认识神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(4:7)</a:t>
            </a:r>
            <a:endParaRPr sz="3000">
              <a:solidFill>
                <a:srgbClr val="C00000"/>
              </a:solidFill>
              <a:latin typeface="KaiTi"/>
              <a:ea typeface="KaiTi"/>
              <a:cs typeface="KaiTi"/>
              <a:sym typeface="KaiTi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2"/>
          <p:cNvSpPr txBox="1"/>
          <p:nvPr/>
        </p:nvSpPr>
        <p:spPr>
          <a:xfrm>
            <a:off x="3963750" y="1588353"/>
            <a:ext cx="5092200" cy="23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solidFill>
                  <a:schemeClr val="dk1"/>
                </a:solidFill>
              </a:rPr>
              <a:t>属世界的人追求世界的事：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所以论世界的事</a:t>
            </a:r>
            <a:r>
              <a:rPr lang="en" sz="3000">
                <a:solidFill>
                  <a:schemeClr val="dk1"/>
                </a:solidFill>
              </a:rPr>
              <a:t>。</a:t>
            </a:r>
            <a:r>
              <a:rPr lang="en" sz="24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(4:5)</a:t>
            </a:r>
            <a:endParaRPr sz="3000">
              <a:solidFill>
                <a:schemeClr val="dk1"/>
              </a:solidFill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solidFill>
                  <a:schemeClr val="dk1"/>
                </a:solidFill>
              </a:rPr>
              <a:t>属世界的人听敌基督的话：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并且掩耳不听真道，偏向荒谬的言语。</a:t>
            </a:r>
            <a:r>
              <a:rPr lang="en" sz="2400">
                <a:solidFill>
                  <a:schemeClr val="dk1"/>
                </a:solidFill>
                <a:latin typeface="SimSun"/>
                <a:ea typeface="SimSun"/>
                <a:cs typeface="SimSun"/>
                <a:sym typeface="SimSun"/>
              </a:rPr>
              <a:t> (提摩太后书4:4)</a:t>
            </a:r>
            <a:endParaRPr sz="30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3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3. 站稳立场、靠神得胜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23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3.2 靠神得胜要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依靠圣灵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 因为那在你们里面的，比那在世界上的更大。</a:t>
            </a:r>
            <a:b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（4:4</a:t>
            </a:r>
            <a:r>
              <a:rPr lang="en" sz="3000">
                <a:latin typeface="SimSun"/>
                <a:ea typeface="SimSun"/>
                <a:cs typeface="SimSun"/>
                <a:sym typeface="SimSun"/>
              </a:rPr>
              <a:t>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依靠圣灵才明辨是非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从此我们可以认出真理的灵和谬妄的灵来。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(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4:6)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190500" lvl="1" indent="-190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依靠圣灵才稳操胜券</a:t>
            </a:r>
            <a:br>
              <a:rPr lang="en" sz="3000">
                <a:latin typeface="Arial"/>
                <a:ea typeface="Arial"/>
                <a:cs typeface="Arial"/>
                <a:sym typeface="Arial"/>
              </a:rPr>
            </a:b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父就另外赐给你们一位保惠师，叫他永远与你们同在，就是真理的圣灵。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（约翰福音14:16-17</a:t>
            </a:r>
            <a:r>
              <a:rPr lang="en" sz="30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）</a:t>
            </a:r>
            <a:endParaRPr sz="30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1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" name="Google Shape;160;p23"/>
          <p:cNvSpPr txBox="1"/>
          <p:nvPr/>
        </p:nvSpPr>
        <p:spPr>
          <a:xfrm>
            <a:off x="4400550" y="4788225"/>
            <a:ext cx="571500" cy="2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结语：立于不败之地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24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属灵争战真实存在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提高警惕误入歧途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真理在手谨慎判断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依靠圣灵争战得胜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4"/>
          <p:cNvSpPr txBox="1"/>
          <p:nvPr/>
        </p:nvSpPr>
        <p:spPr>
          <a:xfrm>
            <a:off x="4400550" y="4788291"/>
            <a:ext cx="571500" cy="2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9" name="Google Shape;169;p24"/>
          <p:cNvPicPr preferRelativeResize="0"/>
          <p:nvPr/>
        </p:nvPicPr>
        <p:blipFill rotWithShape="1">
          <a:blip r:embed="rId3">
            <a:alphaModFix/>
          </a:blip>
          <a:srcRect l="24232" r="15505" b="12093"/>
          <a:stretch/>
        </p:blipFill>
        <p:spPr>
          <a:xfrm flipH="1">
            <a:off x="3838845" y="728488"/>
            <a:ext cx="4946792" cy="399454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引言：“灵界”知多少？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type="body" idx="1"/>
          </p:nvPr>
        </p:nvSpPr>
        <p:spPr>
          <a:xfrm>
            <a:off x="228600" y="756804"/>
            <a:ext cx="8686800" cy="418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17780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理解灵界具有重要意义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圣经关于灵界的教导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1" indent="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  承认“灵” Pneuma, Ruha（圣灵/邪灵）存在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901700" lvl="1" indent="-558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对属灵争战提高警惕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901700" lvl="1" indent="-558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按圣经做出正确判断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901700" lvl="1" indent="-558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AutoNum type="arabicPeriod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争战中靠神站稳立场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4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属灵争战、提高警惕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亲爱的弟兄啊，一切的灵，你们不可都信，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(4:1)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1.1 不可轻信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因为世上一直都有许多假先知出来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凡声称从灵界而来的先谨慎和警觉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不要轻易放弃属灵成长的过程经历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 属灵争战、提高警惕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总要试验那些灵是出於神的不是，因为世上有许多假先知已经出来了</a:t>
            </a:r>
            <a:r>
              <a:rPr lang="en" sz="3000"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(4:1)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1.2 慎重检验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出于神的圣灵是真理的灵</a:t>
            </a:r>
            <a:r>
              <a:rPr lang="en" sz="3000"/>
              <a:t>  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只等真理的圣灵来了，他要引导你们明白(进入)一切的真理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(约16:13)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出于敌基督的灵就是邪灵（来自“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假先知</a:t>
            </a:r>
            <a:r>
              <a:rPr lang="en" sz="3000">
                <a:latin typeface="Arial"/>
                <a:ea typeface="Arial"/>
                <a:cs typeface="Arial"/>
                <a:sym typeface="Arial"/>
              </a:rPr>
              <a:t>”）	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Char char="•"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不轻易相信、按真理验证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7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关键区别 – 承认基督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7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凡灵认耶稣基督是成了肉身来的，就是出於神的；从此你们可以认出神的灵来。凡灵不认耶稣，就不是出於神；这是那敌基督者的灵。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4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:2-3）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出于神的圣灵及其立场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圣灵主要功能是为主作见证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但我要从父那里差保惠师来，就是从父出来真理的圣灵；他来了，就要为我作见证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（约翰福音15:26）</a:t>
            </a:r>
            <a:endParaRPr sz="2400"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关键区别 – 承认基督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8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2.1 出于神的圣灵及其立场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圣灵高举基督、荣耀基督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他要荣耀我，因为他要将受於我的告诉你们</a:t>
            </a:r>
            <a: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br>
              <a:rPr lang="en" sz="3000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</a:br>
            <a:r>
              <a:rPr lang="en" sz="2400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（约翰福音16:14）</a:t>
            </a:r>
            <a:endParaRPr sz="2400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177800" marR="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圣灵感动人承认基督是主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Font typeface="Arial"/>
              <a:buNone/>
            </a:pPr>
            <a:r>
              <a:rPr lang="en" sz="3000" b="0" i="0" u="none" strike="noStrike" cap="none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若不是被圣灵感动的，也没有能说「耶稣是主」的</a:t>
            </a:r>
            <a:r>
              <a:rPr lang="en" sz="3000" b="0" i="0" u="none" strike="noStrike" cap="none">
                <a:solidFill>
                  <a:srgbClr val="000000"/>
                </a:solidFill>
                <a:latin typeface="KaiTi"/>
                <a:ea typeface="KaiTi"/>
                <a:cs typeface="KaiTi"/>
                <a:sym typeface="KaiTi"/>
              </a:rPr>
              <a:t>。</a:t>
            </a:r>
            <a:r>
              <a:rPr lang="en" sz="2400" b="0" i="0" u="none" strike="noStrike" cap="none">
                <a:solidFill>
                  <a:srgbClr val="000000"/>
                </a:solidFill>
                <a:latin typeface="SimSun"/>
                <a:ea typeface="SimSun"/>
                <a:cs typeface="SimSun"/>
                <a:sym typeface="SimSun"/>
              </a:rPr>
              <a:t>（哥林多前书12:3）</a:t>
            </a:r>
            <a:endParaRPr sz="2400" b="0" i="0" u="none" strike="noStrike" cap="none">
              <a:solidFill>
                <a:srgbClr val="000000"/>
              </a:solidFill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22" name="Google Shape;122;p18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9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关键区别 – 承认基督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9"/>
          <p:cNvSpPr txBox="1">
            <a:spLocks noGrp="1"/>
          </p:cNvSpPr>
          <p:nvPr>
            <p:ph type="body" idx="1"/>
          </p:nvPr>
        </p:nvSpPr>
        <p:spPr>
          <a:xfrm>
            <a:off x="3840176" y="870719"/>
            <a:ext cx="4739855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2.2 我们的坚定信仰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基督是道成肉身的真神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基督是人类唯一的救主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基督是有复活大能的主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基督是将来会再来的主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9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0" name="Google Shape;130;p19"/>
          <p:cNvPicPr preferRelativeResize="0"/>
          <p:nvPr/>
        </p:nvPicPr>
        <p:blipFill rotWithShape="1">
          <a:blip r:embed="rId3">
            <a:alphaModFix/>
          </a:blip>
          <a:srcRect r="22006" b="9655"/>
          <a:stretch/>
        </p:blipFill>
        <p:spPr>
          <a:xfrm flipH="1">
            <a:off x="503728" y="640247"/>
            <a:ext cx="2971654" cy="3040788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9"/>
          <p:cNvSpPr txBox="1"/>
          <p:nvPr/>
        </p:nvSpPr>
        <p:spPr>
          <a:xfrm>
            <a:off x="228600" y="3824377"/>
            <a:ext cx="8104174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177800" marR="0" lvl="0" indent="-190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•"/>
            </a:pPr>
            <a:r>
              <a:rPr lang="en"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如此坚定认信，是从神的灵来的、出于神的</a:t>
            </a:r>
            <a:endParaRPr sz="3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0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关键区别 – 承认基督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0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 敌基督的灵及其谬论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敌基督(Antichrist)特指：主再来前出现的“大罪人”</a:t>
            </a:r>
            <a:endParaRPr sz="300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因为那日子以前，必有离道反教的事，并有那大罪人，就是沉沦之子，显露出来。他是抵挡主，高抬自己，超过一切称为神的和一切受人敬拜的，甚至坐在神的殿里，自称是神。</a:t>
            </a:r>
            <a:r>
              <a:rPr lang="en"/>
              <a:t> </a:t>
            </a:r>
            <a:r>
              <a:rPr lang="en" sz="2400">
                <a:latin typeface="SimSun"/>
                <a:ea typeface="SimSun"/>
                <a:cs typeface="SimSun"/>
                <a:sym typeface="SimSun"/>
              </a:rPr>
              <a:t>（帖后2:3-4）</a:t>
            </a:r>
            <a:endParaRPr sz="2400">
              <a:solidFill>
                <a:srgbClr val="C00000"/>
              </a:solidFill>
              <a:latin typeface="SimSun"/>
              <a:ea typeface="SimSun"/>
              <a:cs typeface="SimSun"/>
              <a:sym typeface="SimSun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泛指：敌基督者=撒旦之灵驱使的爪牙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C00000"/>
              </a:buClr>
              <a:buSzPts val="3000"/>
              <a:buNone/>
            </a:pP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敌基督者的灵</a:t>
            </a:r>
            <a:r>
              <a:rPr lang="en" sz="2300">
                <a:solidFill>
                  <a:srgbClr val="000000"/>
                </a:solidFill>
              </a:rPr>
              <a:t>(3)</a:t>
            </a: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、</a:t>
            </a:r>
            <a:r>
              <a:rPr lang="en" sz="3000">
                <a:solidFill>
                  <a:srgbClr val="C00000"/>
                </a:solidFill>
                <a:latin typeface="KaiTi"/>
                <a:ea typeface="KaiTi"/>
                <a:cs typeface="KaiTi"/>
                <a:sym typeface="KaiTi"/>
              </a:rPr>
              <a:t>谬妄的灵</a:t>
            </a:r>
            <a:r>
              <a:rPr lang="en" sz="23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(6)</a:t>
            </a:r>
            <a:endParaRPr sz="2300"/>
          </a:p>
        </p:txBody>
      </p:sp>
      <p:sp>
        <p:nvSpPr>
          <p:cNvPr id="138" name="Google Shape;138;p20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>
            <a:spLocks noGrp="1"/>
          </p:cNvSpPr>
          <p:nvPr>
            <p:ph type="title"/>
          </p:nvPr>
        </p:nvSpPr>
        <p:spPr>
          <a:xfrm>
            <a:off x="228600" y="205978"/>
            <a:ext cx="8686800" cy="5369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n" sz="3000">
                <a:latin typeface="Arial"/>
                <a:ea typeface="Arial"/>
                <a:cs typeface="Arial"/>
                <a:sym typeface="Arial"/>
              </a:rPr>
              <a:t>2. 关键区别 – 承认基督</a:t>
            </a:r>
            <a:endParaRPr sz="3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1"/>
          <p:cNvSpPr txBox="1">
            <a:spLocks noGrp="1"/>
          </p:cNvSpPr>
          <p:nvPr>
            <p:ph type="body" idx="1"/>
          </p:nvPr>
        </p:nvSpPr>
        <p:spPr>
          <a:xfrm>
            <a:off x="228600" y="742950"/>
            <a:ext cx="8686800" cy="4194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2.3 敌基督的灵及其谬论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None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典型的“敌基督者”：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诺斯底主义（过去的典型）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自由派神学（现在的典型）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极端灵恩派（极端的典型）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全能神=东方闪电（异端的典型）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</a:pP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77800" lvl="0" indent="-190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000"/>
              <a:buChar char="•"/>
            </a:pPr>
            <a:r>
              <a:rPr lang="en" sz="3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共同特点：否认基督救恩，妄图以其它东西代替</a:t>
            </a:r>
            <a:endParaRPr sz="3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21"/>
          <p:cNvSpPr txBox="1"/>
          <p:nvPr/>
        </p:nvSpPr>
        <p:spPr>
          <a:xfrm>
            <a:off x="4400550" y="4788291"/>
            <a:ext cx="57150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Microsoft Office PowerPoint</Application>
  <PresentationFormat>On-screen Show (16:9)</PresentationFormat>
  <Paragraphs>86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KaiTi</vt:lpstr>
      <vt:lpstr>SimSun</vt:lpstr>
      <vt:lpstr>Arial</vt:lpstr>
      <vt:lpstr>Office Theme</vt:lpstr>
      <vt:lpstr>PowerPoint Presentation</vt:lpstr>
      <vt:lpstr>引言：“灵界”知多少？</vt:lpstr>
      <vt:lpstr>1. 属灵争战、提高警惕</vt:lpstr>
      <vt:lpstr>1. 属灵争战、提高警惕</vt:lpstr>
      <vt:lpstr>2. 关键区别 – 承认基督</vt:lpstr>
      <vt:lpstr>2. 关键区别 – 承认基督</vt:lpstr>
      <vt:lpstr>2. 关键区别 – 承认基督</vt:lpstr>
      <vt:lpstr>2. 关键区别 – 承认基督</vt:lpstr>
      <vt:lpstr>2. 关键区别 – 承认基督</vt:lpstr>
      <vt:lpstr>3. 站稳立场、靠神得胜</vt:lpstr>
      <vt:lpstr>3. 站稳立场、靠神得胜</vt:lpstr>
      <vt:lpstr>结语：立于不败之地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2026-02-01T17:41:25Z</dcterms:modified>
</cp:coreProperties>
</file>