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Microsoft JhengHei" panose="020B0604030504040204" pitchFamily="34" charset="-120"/>
      <p:regular r:id="rId11"/>
      <p:bold r:id="rId12"/>
    </p:embeddedFont>
    <p:embeddedFont>
      <p:font typeface="Arial Narrow" panose="020B060602020203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96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ddff3b240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3bddff3b240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bddff3b240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3bddff3b240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bddff3b240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g3bddff3b240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bddff3b240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3bddff3b240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bddff3b240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bddff3b240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bddff3b240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3bddff3b240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bddff3b240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g3bddff3b240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bddff3b240_0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3bddff3b240_0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3274" y="0"/>
            <a:ext cx="8391997" cy="52578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/>
          <p:nvPr/>
        </p:nvSpPr>
        <p:spPr>
          <a:xfrm>
            <a:off x="2249900" y="2382450"/>
            <a:ext cx="4933200" cy="16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</a:t>
            </a:r>
            <a:r>
              <a:rPr lang="en" sz="36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团契 - 神家人的特权</a:t>
            </a:r>
            <a:endParaRPr sz="36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经文：提前3:14-15; 弗2:19; 罗12:5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/>
          <p:nvPr/>
        </p:nvSpPr>
        <p:spPr>
          <a:xfrm>
            <a:off x="517358" y="333331"/>
            <a:ext cx="8217600" cy="37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引言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:</a:t>
            </a:r>
            <a:endParaRPr sz="30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神的家乃指神的教会 - 谁是神家里的人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地上的家会过去, 属灵的家要持续到永恒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在天上众信徒将永在一起, 故尚在地上当学好相 处 -团契生活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团契的四个含义 ：会员、 友谊、 伙伴、 亲人 </a:t>
            </a:r>
            <a:endParaRPr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/>
          <p:nvPr/>
        </p:nvSpPr>
        <p:spPr>
          <a:xfrm>
            <a:off x="421105" y="433137"/>
            <a:ext cx="8157300" cy="33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一. </a:t>
            </a:r>
            <a:r>
              <a:rPr lang="en" sz="3000" b="1" u="sng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会员 </a:t>
            </a:r>
            <a:r>
              <a:rPr lang="en" sz="3000" b="1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membership</a:t>
            </a:r>
            <a:r>
              <a:rPr lang="en" sz="3000" b="1" u="sng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-- 归属一团体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- 作会员得以与其他成员互动与享权利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- 身为基督徒必须归属于一地方教会 </a:t>
            </a: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(弗2:19)</a:t>
            </a:r>
            <a:endParaRPr sz="27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- 归属于一间教会之重要 </a:t>
            </a: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(罗12:5)</a:t>
            </a:r>
            <a:endParaRPr sz="27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- 成为教会会员乃借洗礼仪式 - 洗礼之意义</a:t>
            </a:r>
            <a:endParaRPr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/>
          <p:nvPr/>
        </p:nvSpPr>
        <p:spPr>
          <a:xfrm>
            <a:off x="445168" y="337740"/>
            <a:ext cx="8241600" cy="43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二. </a:t>
            </a:r>
            <a:r>
              <a:rPr lang="en" sz="3000" b="1" u="sng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友誼 </a:t>
            </a:r>
            <a:r>
              <a:rPr lang="en" sz="3000" b="1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Friendship</a:t>
            </a:r>
            <a:r>
              <a:rPr lang="en" sz="3000" b="1" u="sng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-- 主裡分享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- 分享彼此间的友情与难处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- 友情的建立: 常在一起见面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 「</a:t>
            </a:r>
            <a:r>
              <a:rPr lang="en" sz="3000" b="1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信的人常在一处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. . . 」(徒2:44)</a:t>
            </a:r>
            <a:endParaRPr sz="30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- 友情的建立： 开放地方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 「</a:t>
            </a:r>
            <a:r>
              <a:rPr lang="en" sz="3000" b="1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你们要互相款待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，. . . 」(彼前4:9)</a:t>
            </a:r>
            <a:endParaRPr sz="30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/>
          <p:nvPr/>
        </p:nvSpPr>
        <p:spPr>
          <a:xfrm>
            <a:off x="445168" y="337740"/>
            <a:ext cx="8241600" cy="44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二. </a:t>
            </a:r>
            <a:r>
              <a:rPr lang="en" sz="3000" b="1" u="sng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友誼 </a:t>
            </a:r>
            <a:r>
              <a:rPr lang="en" sz="3000" b="1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Friendship</a:t>
            </a:r>
            <a:r>
              <a:rPr lang="en" sz="3000" b="1" u="sng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-- 主裡分享 (续)</a:t>
            </a:r>
            <a:endParaRPr sz="30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- 小组乃建立友谊分享友情之园地 </a:t>
            </a: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(加6:2; 罗12:15)</a:t>
            </a:r>
            <a:endParaRPr sz="27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- 参与小组的重要性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「</a:t>
            </a:r>
            <a:r>
              <a:rPr lang="en" sz="3000" b="1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又要彼此相顾，激发爱心，勉励行善。 你们不可停止聚会，好像那些停止惯了的人，倒要彼此劝勉，既知道那日子临近，就更当如此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。」</a:t>
            </a: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(來‬ ‭10‬:‭24‬-‭25‬)</a:t>
            </a:r>
            <a:endParaRPr sz="2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/>
          <p:nvPr/>
        </p:nvSpPr>
        <p:spPr>
          <a:xfrm>
            <a:off x="457200" y="373835"/>
            <a:ext cx="8097300" cy="46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三. </a:t>
            </a:r>
            <a:r>
              <a:rPr lang="en" sz="3000" b="1" u="sng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伙伴 </a:t>
            </a:r>
            <a:r>
              <a:rPr lang="en" sz="3000" b="1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Partnership</a:t>
            </a:r>
            <a:r>
              <a:rPr lang="en" sz="3000" b="1" u="sng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事奉上的伙伴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- 如家里每一成员当帮做家务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- 圣经里的 「彼此」 与「互相」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- 合作得好的关键: 抱着 “为耶稣而做” 的态度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「 . . </a:t>
            </a:r>
            <a:r>
              <a:rPr lang="en" sz="3000" b="1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我实在告诉你们，这些事你们既做在我这弟兄中一个最小的身上，就是做在我身上了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」</a:t>
            </a: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(太25:40)</a:t>
            </a:r>
            <a:endParaRPr sz="27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/>
          <p:nvPr/>
        </p:nvSpPr>
        <p:spPr>
          <a:xfrm>
            <a:off x="541421" y="324854"/>
            <a:ext cx="8001000" cy="37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四. </a:t>
            </a:r>
            <a:r>
              <a:rPr lang="en" sz="3000" b="1" u="sng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亲人 </a:t>
            </a:r>
            <a:r>
              <a:rPr lang="en" sz="3000" b="1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Kinship</a:t>
            </a:r>
            <a:r>
              <a:rPr lang="en" sz="3000" b="1" u="sng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爱信徒如同家人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- 亲人乃指最亲近的人 - 因爱肯为对方付代价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- 主的命令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  「</a:t>
            </a:r>
            <a:r>
              <a:rPr lang="en" sz="3000" b="1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我赐给你们一条新命令，乃是叫你们彼此相爱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；」</a:t>
            </a: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(约13:34)</a:t>
            </a:r>
            <a:endParaRPr sz="27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- 初期时代教会受逼迫时信徒相爱的行动 </a:t>
            </a:r>
            <a:endParaRPr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/>
          <p:nvPr/>
        </p:nvSpPr>
        <p:spPr>
          <a:xfrm>
            <a:off x="577516" y="409931"/>
            <a:ext cx="8025000" cy="37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结語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:</a:t>
            </a:r>
            <a:endParaRPr sz="30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-   你目前处於四種团契含義的那个層面: 會员、友誼、伙伴．亲人？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-  谁可享有团契的四种含意 - 神家里的人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-  如何成为神家里的人?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「</a:t>
            </a:r>
            <a:r>
              <a:rPr lang="en" sz="3000" b="1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你们因信基督耶稣, 都是神的儿子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.」</a:t>
            </a: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(加 3:26)</a:t>
            </a:r>
            <a:endParaRPr sz="27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On-screen Show (16:9)</PresentationFormat>
  <Paragraphs>38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Microsoft JhengHei</vt:lpstr>
      <vt:lpstr>Calibri</vt:lpstr>
      <vt:lpstr>Arial Narrow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2026-01-26T14:19:16Z</dcterms:modified>
</cp:coreProperties>
</file>