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b26f2a78d4_3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3b26f2a78d4_3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b26f2a78d4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3b26f2a78d4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b26f2a78d4_3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b26f2a78d4_3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b26f2a78d4_3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3b26f2a78d4_3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b26f2a78d4_3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3b26f2a78d4_3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b26f2a78d4_3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3b26f2a78d4_3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b26f2a78d4_3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3b26f2a78d4_3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b26f2a78d4_3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b26f2a78d4_3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b26f2a78d4_3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b26f2a78d4_3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b26f2a78d4_3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b26f2a78d4_3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b26f2a78d4_3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3b26f2a78d4_3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b26f2a78d4_3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b26f2a78d4_3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b26f2a78d4_3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3b26f2a78d4_3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b26f2a78d4_3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3b26f2a78d4_3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b26f2a78d4_3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3b26f2a78d4_3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224554" y="141196"/>
            <a:ext cx="7675593" cy="46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原则3. 虔诚敬拜圣洁生活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224554" y="695885"/>
            <a:ext cx="8557327" cy="422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都恒心遵守使徒的教训，</a:t>
            </a:r>
            <a:r>
              <a:rPr lang="en" sz="3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彼此交接，</a:t>
            </a:r>
            <a:r>
              <a:rPr lang="en" sz="3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擘饼</a:t>
            </a:r>
            <a:r>
              <a:rPr lang="en" sz="3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，祈祷。</a:t>
            </a:r>
            <a:endParaRPr sz="3000" b="1">
              <a:solidFill>
                <a:srgbClr val="C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擘饼 = 圣餐 = Communion</a:t>
            </a:r>
            <a:endParaRPr/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是初代教会敬拜聚会主要内容</a:t>
            </a:r>
            <a:endParaRPr sz="3000"/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领受圣餐的意义是纪念主的死</a:t>
            </a:r>
            <a:endParaRPr sz="300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你们应当如此行，为的是记念我。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林前11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:24）</a:t>
            </a:r>
            <a:endParaRPr/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我们需要常常被提醒勿忘主恩典</a:t>
            </a:r>
            <a:endParaRPr sz="3000"/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今天是我们守圣餐纪念主的日子</a:t>
            </a:r>
            <a:endParaRPr sz="3000"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6506936" y="4751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6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167456" y="170588"/>
            <a:ext cx="8797275" cy="4800150"/>
          </a:xfrm>
          <a:prstGeom prst="rect">
            <a:avLst/>
          </a:prstGeom>
          <a:gradFill>
            <a:gsLst>
              <a:gs pos="0">
                <a:srgbClr val="7C878B"/>
              </a:gs>
              <a:gs pos="50000">
                <a:srgbClr val="BFC0BF">
                  <a:alpha val="49803"/>
                </a:srgbClr>
              </a:gs>
              <a:gs pos="100000">
                <a:srgbClr val="8F7F77">
                  <a:alpha val="49803"/>
                </a:srgbClr>
              </a:gs>
            </a:gsLst>
            <a:lin ang="5400000" scaled="0"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br>
              <a:rPr lang="en" sz="4500" b="1"/>
            </a:br>
            <a:r>
              <a:rPr lang="en" sz="4500" b="1"/>
              <a:t>  </a:t>
            </a:r>
            <a:r>
              <a:rPr lang="en" b="1">
                <a:latin typeface="Arial"/>
                <a:ea typeface="Arial"/>
                <a:cs typeface="Arial"/>
                <a:sym typeface="Arial"/>
              </a:rPr>
              <a:t>耶稣说：“这是我的身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 b="1"/>
              <a:t>   </a:t>
            </a:r>
            <a:r>
              <a:rPr lang="en" b="1">
                <a:latin typeface="Arial"/>
                <a:ea typeface="Arial"/>
                <a:cs typeface="Arial"/>
                <a:sym typeface="Arial"/>
              </a:rPr>
              <a:t>体，为你们舍的。…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 b="1"/>
              <a:t>   </a:t>
            </a:r>
            <a:r>
              <a:rPr lang="en" b="1">
                <a:latin typeface="Arial"/>
                <a:ea typeface="Arial"/>
                <a:cs typeface="Arial"/>
                <a:sym typeface="Arial"/>
              </a:rPr>
              <a:t>这杯是用我的血所立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 b="1"/>
              <a:t>   </a:t>
            </a:r>
            <a:r>
              <a:rPr lang="en" b="1">
                <a:latin typeface="Arial"/>
                <a:ea typeface="Arial"/>
                <a:cs typeface="Arial"/>
                <a:sym typeface="Arial"/>
              </a:rPr>
              <a:t>的新约，你们每逢喝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 b="1"/>
              <a:t>   </a:t>
            </a:r>
            <a:r>
              <a:rPr lang="en" b="1">
                <a:latin typeface="Arial"/>
                <a:ea typeface="Arial"/>
                <a:cs typeface="Arial"/>
                <a:sym typeface="Arial"/>
              </a:rPr>
              <a:t>的时候，要如此行，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 b="1"/>
              <a:t>   </a:t>
            </a:r>
            <a:r>
              <a:rPr lang="en" b="1">
                <a:latin typeface="Arial"/>
                <a:ea typeface="Arial"/>
                <a:cs typeface="Arial"/>
                <a:sym typeface="Arial"/>
              </a:rPr>
              <a:t>为的是记念我。”</a:t>
            </a:r>
            <a:br>
              <a:rPr lang="en">
                <a:solidFill>
                  <a:srgbClr val="FFFFFF"/>
                </a:solidFill>
              </a:rPr>
            </a:br>
            <a:endParaRPr/>
          </a:p>
        </p:txBody>
      </p:sp>
      <p:pic>
        <p:nvPicPr>
          <p:cNvPr id="154" name="Google Shape;154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05619" y="316500"/>
            <a:ext cx="3448800" cy="449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/>
          <p:nvPr/>
        </p:nvSpPr>
        <p:spPr>
          <a:xfrm>
            <a:off x="1587654" y="316502"/>
            <a:ext cx="1857112" cy="7664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1" i="0"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Arial"/>
              </a:rPr>
              <a:t>圣 餐</a:t>
            </a:r>
          </a:p>
        </p:txBody>
      </p:sp>
      <p:sp>
        <p:nvSpPr>
          <p:cNvPr id="156" name="Google Shape;156;p23"/>
          <p:cNvSpPr txBox="1"/>
          <p:nvPr/>
        </p:nvSpPr>
        <p:spPr>
          <a:xfrm>
            <a:off x="2677452" y="4094661"/>
            <a:ext cx="2233350" cy="48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林前11:24,25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224554" y="141196"/>
            <a:ext cx="7675593" cy="46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原则3. 虔诚敬拜圣洁生活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224554" y="695885"/>
            <a:ext cx="8557327" cy="422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都恒心遵守使徒的教训，</a:t>
            </a:r>
            <a:r>
              <a:rPr lang="en" sz="3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彼此交接，</a:t>
            </a:r>
            <a:r>
              <a:rPr lang="en" sz="3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擘饼</a:t>
            </a:r>
            <a:r>
              <a:rPr lang="en" sz="3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，祈祷。</a:t>
            </a:r>
            <a:endParaRPr sz="3000" b="1">
              <a:solidFill>
                <a:srgbClr val="C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敬拜是生命的全部意义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所以弟兄们，我以神的慈悲劝你们，将身体献上，当作活祭，是圣洁的，是神所喜悦的；你们如此</a:t>
            </a:r>
            <a:r>
              <a:rPr lang="en" sz="3000" b="1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事奉(敬拜)</a:t>
            </a: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乃是理所当然的。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（罗12:1）</a:t>
            </a:r>
            <a:endParaRPr sz="2400" b="0" i="0" u="none" strike="noStrike" cap="none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礼拜天不要停止敬拜聚会</a:t>
            </a:r>
            <a:br>
              <a:rPr lang="en" sz="3000"/>
            </a:b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你们不可停止聚会</a:t>
            </a:r>
            <a:r>
              <a:rPr lang="en" sz="3000"/>
              <a:t>, 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来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10:25）</a:t>
            </a:r>
            <a:endParaRPr sz="2400" b="0" i="0" u="none" strike="noStrike" cap="none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每天都以敬拜的心来度日</a:t>
            </a:r>
            <a:endParaRPr sz="3000"/>
          </a:p>
        </p:txBody>
      </p:sp>
      <p:sp>
        <p:nvSpPr>
          <p:cNvPr id="163" name="Google Shape;16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7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224554" y="141196"/>
            <a:ext cx="7675593" cy="46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原则4. 同心合意恒切祷告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1"/>
          </p:nvPr>
        </p:nvSpPr>
        <p:spPr>
          <a:xfrm>
            <a:off x="224554" y="695885"/>
            <a:ext cx="8557327" cy="422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都恒心遵守使徒的教训，</a:t>
            </a:r>
            <a:r>
              <a:rPr lang="en" sz="3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彼此交接，擘饼，</a:t>
            </a:r>
            <a:r>
              <a:rPr lang="en" sz="3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祈祷</a:t>
            </a:r>
            <a:r>
              <a:rPr lang="en" sz="3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sz="3000" b="1">
              <a:solidFill>
                <a:srgbClr val="C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祷告是教会力量源头、得胜秘诀</a:t>
            </a:r>
            <a:endParaRPr sz="3000"/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马可楼的祷告等候 – 10 X 10定律</a:t>
            </a:r>
            <a:endParaRPr sz="3000"/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教会祷告瓶颈 (20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lang="en" sz="3000"/>
              <a:t>）是普遍现象</a:t>
            </a:r>
            <a:endParaRPr sz="3000"/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新一年愿教会和个人祷告生活更上一层楼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要常常喜乐，不住的祷告，凡事谢恩；因为这是神在基督耶稣里向你们所定的旨意</a:t>
            </a:r>
            <a:r>
              <a:rPr lang="en" sz="3000"/>
              <a:t>。</a:t>
            </a:r>
            <a:r>
              <a:rPr lang="en" sz="2400">
                <a:latin typeface="SimSun"/>
                <a:ea typeface="SimSun"/>
                <a:cs typeface="SimSun"/>
                <a:sym typeface="SimSun"/>
              </a:rPr>
              <a:t>（帖前5:16-18）</a:t>
            </a:r>
            <a:endParaRPr sz="2400"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</p:txBody>
      </p:sp>
      <p:sp>
        <p:nvSpPr>
          <p:cNvPr id="170" name="Google Shape;17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8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/>
        </p:nvSpPr>
        <p:spPr>
          <a:xfrm>
            <a:off x="224554" y="141196"/>
            <a:ext cx="7675593" cy="46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结语：坚持四项基本原则</a:t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224554" y="695885"/>
            <a:ext cx="8557327" cy="430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四项基本原则是初代教会特色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基本原则是其它事工的基础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坚持四项基本原则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就有生命力量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就有生命见证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就有福音果效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主把得救的人数天天</a:t>
            </a:r>
            <a:endParaRPr sz="3000">
              <a:solidFill>
                <a:srgbClr val="C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加给他们</a:t>
            </a: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lang="e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(2:47)</a:t>
            </a:r>
            <a:endParaRPr sz="1100"/>
          </a:p>
        </p:txBody>
      </p:sp>
      <p:sp>
        <p:nvSpPr>
          <p:cNvPr id="182" name="Google Shape;18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9</a:t>
            </a:r>
            <a:endParaRPr/>
          </a:p>
        </p:txBody>
      </p:sp>
      <p:grpSp>
        <p:nvGrpSpPr>
          <p:cNvPr id="183" name="Google Shape;183;p27"/>
          <p:cNvGrpSpPr/>
          <p:nvPr/>
        </p:nvGrpSpPr>
        <p:grpSpPr>
          <a:xfrm>
            <a:off x="3099012" y="167467"/>
            <a:ext cx="6062956" cy="4602793"/>
            <a:chOff x="4059010" y="223289"/>
            <a:chExt cx="8083942" cy="6137057"/>
          </a:xfrm>
        </p:grpSpPr>
        <p:grpSp>
          <p:nvGrpSpPr>
            <p:cNvPr id="184" name="Google Shape;184;p27"/>
            <p:cNvGrpSpPr/>
            <p:nvPr/>
          </p:nvGrpSpPr>
          <p:grpSpPr>
            <a:xfrm>
              <a:off x="4059010" y="223289"/>
              <a:ext cx="8083942" cy="6137057"/>
              <a:chOff x="2054028" y="263744"/>
              <a:chExt cx="8083942" cy="6137057"/>
            </a:xfrm>
          </p:grpSpPr>
          <p:pic>
            <p:nvPicPr>
              <p:cNvPr id="185" name="Google Shape;185;p27"/>
              <p:cNvPicPr preferRelativeResize="0"/>
              <p:nvPr/>
            </p:nvPicPr>
            <p:blipFill rotWithShape="1">
              <a:blip r:embed="rId3">
                <a:alphaModFix/>
              </a:blip>
              <a:srcRect l="23980" t="16739" r="25330" b="17884"/>
              <a:stretch/>
            </p:blipFill>
            <p:spPr>
              <a:xfrm>
                <a:off x="5448637" y="263744"/>
                <a:ext cx="1267752" cy="19979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6" name="Google Shape;186;p27"/>
              <p:cNvPicPr preferRelativeResize="0"/>
              <p:nvPr/>
            </p:nvPicPr>
            <p:blipFill rotWithShape="1">
              <a:blip r:embed="rId4">
                <a:alphaModFix/>
              </a:blip>
              <a:srcRect t="12743" b="18229"/>
              <a:stretch/>
            </p:blipFill>
            <p:spPr>
              <a:xfrm>
                <a:off x="2054028" y="1950175"/>
                <a:ext cx="8083942" cy="44506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7" name="Google Shape;187;p27"/>
            <p:cNvPicPr preferRelativeResize="0"/>
            <p:nvPr/>
          </p:nvPicPr>
          <p:blipFill rotWithShape="1">
            <a:blip r:embed="rId4">
              <a:alphaModFix/>
            </a:blip>
            <a:srcRect l="29428" t="34266" r="50794" b="27329"/>
            <a:stretch/>
          </p:blipFill>
          <p:spPr>
            <a:xfrm>
              <a:off x="9810347" y="3301550"/>
              <a:ext cx="1598852" cy="2476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27"/>
            <p:cNvPicPr preferRelativeResize="0"/>
            <p:nvPr/>
          </p:nvPicPr>
          <p:blipFill rotWithShape="1">
            <a:blip r:embed="rId4">
              <a:alphaModFix/>
            </a:blip>
            <a:srcRect l="29428" t="34266" r="50794" b="27329"/>
            <a:stretch/>
          </p:blipFill>
          <p:spPr>
            <a:xfrm>
              <a:off x="4757533" y="3293458"/>
              <a:ext cx="1598852" cy="2476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27"/>
            <p:cNvPicPr preferRelativeResize="0"/>
            <p:nvPr/>
          </p:nvPicPr>
          <p:blipFill rotWithShape="1">
            <a:blip r:embed="rId4">
              <a:alphaModFix/>
            </a:blip>
            <a:srcRect l="29428" t="34266" r="50794" b="27329"/>
            <a:stretch/>
          </p:blipFill>
          <p:spPr>
            <a:xfrm>
              <a:off x="8115713" y="3293458"/>
              <a:ext cx="1598852" cy="24761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27"/>
            <p:cNvSpPr txBox="1"/>
            <p:nvPr/>
          </p:nvSpPr>
          <p:spPr>
            <a:xfrm>
              <a:off x="10224000" y="3686600"/>
              <a:ext cx="864000" cy="19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4275" rIns="0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rgbClr val="FFFF00"/>
                  </a:solidFill>
                  <a:latin typeface="SimHei"/>
                  <a:ea typeface="SimHei"/>
                  <a:cs typeface="SimHei"/>
                  <a:sym typeface="SimHei"/>
                </a:rPr>
                <a:t>同心合意恒切祷告</a:t>
              </a:r>
              <a:endParaRPr sz="2300">
                <a:solidFill>
                  <a:srgbClr val="FFFF00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</p:grpSp>
      <p:sp>
        <p:nvSpPr>
          <p:cNvPr id="191" name="Google Shape;191;p27"/>
          <p:cNvSpPr txBox="1"/>
          <p:nvPr/>
        </p:nvSpPr>
        <p:spPr>
          <a:xfrm>
            <a:off x="6436959" y="2767500"/>
            <a:ext cx="648675" cy="137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00"/>
                </a:solidFill>
                <a:latin typeface="SimHei"/>
                <a:ea typeface="SimHei"/>
                <a:cs typeface="SimHei"/>
                <a:sym typeface="SimHei"/>
              </a:rPr>
              <a:t>虔诚敬拜圣洁生活</a:t>
            </a:r>
            <a:endParaRPr sz="2300">
              <a:solidFill>
                <a:srgbClr val="FFFF00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5195119" y="2773465"/>
            <a:ext cx="611325" cy="136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00"/>
                </a:solidFill>
                <a:latin typeface="SimHei"/>
                <a:ea typeface="SimHei"/>
                <a:cs typeface="SimHei"/>
                <a:sym typeface="SimHei"/>
              </a:rPr>
              <a:t>彼此相爱团契关系</a:t>
            </a:r>
            <a:endParaRPr sz="2300">
              <a:solidFill>
                <a:srgbClr val="FFFF00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3944164" y="2763063"/>
            <a:ext cx="611325" cy="136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00"/>
                </a:solidFill>
                <a:latin typeface="SimHei"/>
                <a:ea typeface="SimHei"/>
                <a:cs typeface="SimHei"/>
                <a:sym typeface="SimHei"/>
              </a:rPr>
              <a:t>学习遵守神的话语</a:t>
            </a:r>
            <a:endParaRPr sz="2300">
              <a:solidFill>
                <a:srgbClr val="FFFF00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224554" y="141196"/>
            <a:ext cx="7675593" cy="46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引言：健康教会的基础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224554" y="695885"/>
            <a:ext cx="8557327" cy="422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1778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什么是合神心意的教会的最重要原则</a:t>
            </a:r>
            <a:endParaRPr sz="3000"/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从五旬节新生教会的特点中寻找答案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都恒心遵守使徒的教训，彼此交接，擘饼，祈祷。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								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四项基本原则</a:t>
            </a:r>
            <a:endParaRPr sz="3000"/>
          </a:p>
          <a:p>
            <a:pPr marL="5334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学习遵守神的话语</a:t>
            </a:r>
            <a:endParaRPr sz="3000"/>
          </a:p>
          <a:p>
            <a:pPr marL="5334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彼此相爱团契关系</a:t>
            </a:r>
            <a:endParaRPr sz="3000"/>
          </a:p>
          <a:p>
            <a:pPr marL="5334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虔诚敬拜圣洁生活</a:t>
            </a:r>
            <a:endParaRPr sz="3000"/>
          </a:p>
          <a:p>
            <a:pPr marL="5334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同心合意恒切祷告</a:t>
            </a:r>
            <a:endParaRPr sz="3000"/>
          </a:p>
          <a:p>
            <a:pPr marL="1778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1778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1</a:t>
            </a:r>
            <a:endParaRPr/>
          </a:p>
        </p:txBody>
      </p:sp>
      <p:sp>
        <p:nvSpPr>
          <p:cNvPr id="97" name="Google Shape;97;p15"/>
          <p:cNvSpPr txBox="1"/>
          <p:nvPr/>
        </p:nvSpPr>
        <p:spPr>
          <a:xfrm>
            <a:off x="6152981" y="2073728"/>
            <a:ext cx="2612572" cy="36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（</a:t>
            </a:r>
            <a:r>
              <a:rPr lang="en" sz="21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使徒行传2:42）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224554" y="141196"/>
            <a:ext cx="7675593" cy="46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原则1. 学习遵守神的话语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224554" y="695885"/>
            <a:ext cx="8557327" cy="422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都恒心遵守</a:t>
            </a:r>
            <a:r>
              <a:rPr lang="en" sz="3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使徒的教训</a:t>
            </a:r>
            <a:r>
              <a:rPr lang="en" sz="3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，彼此交接，擘饼，祈祷。</a:t>
            </a:r>
            <a:endParaRPr sz="3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使徒= αποστολους = 奉差遣的人 = “十二”使徒</a:t>
            </a:r>
            <a:endParaRPr sz="3000"/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使徒的教训 = 新约圣经；先知信息 = 旧约圣经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并且被建造在</a:t>
            </a:r>
            <a:r>
              <a:rPr lang="en" sz="3000" b="1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使徒和先知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的根基上</a:t>
            </a:r>
            <a:r>
              <a:rPr lang="en" sz="3000"/>
              <a:t>。</a:t>
            </a:r>
            <a:r>
              <a:rPr lang="en" sz="2400">
                <a:latin typeface="SimSun"/>
                <a:ea typeface="SimSun"/>
                <a:cs typeface="SimSun"/>
                <a:sym typeface="SimSun"/>
              </a:rPr>
              <a:t>（弗2:20）</a:t>
            </a:r>
            <a:endParaRPr sz="2400"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神既在古时藉著</a:t>
            </a:r>
            <a:r>
              <a:rPr lang="en" sz="3000" b="1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众先知</a:t>
            </a: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多次多方的晓谕列祖，就在这末世藉著</a:t>
            </a:r>
            <a:r>
              <a:rPr lang="en" sz="3000" b="1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他儿子</a:t>
            </a: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晓谕我们；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（来1:1-2）</a:t>
            </a:r>
            <a:endParaRPr sz="300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他所赐的，</a:t>
            </a:r>
            <a:r>
              <a:rPr lang="en" sz="3000" b="1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有使徒</a:t>
            </a: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</a:t>
            </a:r>
            <a:r>
              <a:rPr lang="en" sz="3000" b="1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有先知</a:t>
            </a: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，有传福音的，有牧师和教师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（弗4:11）</a:t>
            </a:r>
            <a:endParaRPr sz="3000"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224554" y="141196"/>
            <a:ext cx="7675593" cy="46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原则1. 学习遵守神的话语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224554" y="695885"/>
            <a:ext cx="8557327" cy="422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都</a:t>
            </a:r>
            <a:r>
              <a:rPr lang="en" sz="3000" b="1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恒心</a:t>
            </a:r>
            <a:r>
              <a:rPr lang="en" sz="30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遵守使徒的教训，</a:t>
            </a:r>
            <a:r>
              <a:rPr lang="en" sz="3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彼此交接，擘饼，祈祷。</a:t>
            </a:r>
            <a:endParaRPr sz="3000">
              <a:solidFill>
                <a:srgbClr val="C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恒心= 	坚持不懈、持之以恒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  		量化指标、建立习惯、互相督促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		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t="9291" b="491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628650" y="226394"/>
            <a:ext cx="7886700" cy="631125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2025年完成全年读经计划光荣榜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01550" y="848025"/>
            <a:ext cx="8406600" cy="365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00"/>
                </a:solidFill>
              </a:rPr>
              <a:t>王   刚    佟雪峰    Juliana    司凤芹    常   亮 谭春燕    常天韵    赵小梅    张永新    孙德旭陈海忠    王万里    Joy Wang	……</a:t>
            </a:r>
            <a:r>
              <a:rPr lang="en" sz="3300">
                <a:solidFill>
                  <a:schemeClr val="lt1"/>
                </a:solidFill>
              </a:rPr>
              <a:t> </a:t>
            </a:r>
            <a:endParaRPr sz="33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highlight>
                  <a:schemeClr val="dk2"/>
                </a:highlight>
              </a:rPr>
              <a:t>王   勇  	李冬梅		王秀花		</a:t>
            </a:r>
            <a:r>
              <a:rPr lang="en" sz="3300">
                <a:solidFill>
                  <a:schemeClr val="lt1"/>
                </a:solidFill>
                <a:highlight>
                  <a:srgbClr val="0000FF"/>
                </a:highlight>
              </a:rPr>
              <a:t>杨   柳		Leo</a:t>
            </a:r>
            <a:endParaRPr sz="3300">
              <a:solidFill>
                <a:schemeClr val="lt1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highlight>
                  <a:srgbClr val="9900FF"/>
                </a:highlight>
              </a:rPr>
              <a:t>思   恩		Walter		Amos		Mark	Daniel</a:t>
            </a:r>
            <a:endParaRPr sz="3300">
              <a:solidFill>
                <a:schemeClr val="lt1"/>
              </a:solidFill>
              <a:highlight>
                <a:srgbClr val="9900FF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注：</a:t>
            </a:r>
            <a:r>
              <a:rPr lang="en" sz="2300">
                <a:solidFill>
                  <a:schemeClr val="lt1"/>
                </a:solidFill>
                <a:highlight>
                  <a:schemeClr val="dk2"/>
                </a:highlight>
              </a:rPr>
              <a:t>外地</a:t>
            </a:r>
            <a:r>
              <a:rPr lang="en" sz="2300">
                <a:solidFill>
                  <a:schemeClr val="lt1"/>
                </a:solidFill>
              </a:rPr>
              <a:t>  </a:t>
            </a:r>
            <a:r>
              <a:rPr lang="en" sz="2300">
                <a:solidFill>
                  <a:schemeClr val="lt1"/>
                </a:solidFill>
                <a:highlight>
                  <a:srgbClr val="0000FF"/>
                </a:highlight>
              </a:rPr>
              <a:t>Youth</a:t>
            </a:r>
            <a:r>
              <a:rPr lang="en" sz="2300">
                <a:solidFill>
                  <a:schemeClr val="lt1"/>
                </a:solidFill>
              </a:rPr>
              <a:t>  </a:t>
            </a:r>
            <a:r>
              <a:rPr lang="en" sz="2300">
                <a:solidFill>
                  <a:schemeClr val="lt1"/>
                </a:solidFill>
                <a:highlight>
                  <a:srgbClr val="9900FF"/>
                </a:highlight>
              </a:rPr>
              <a:t>Kids</a:t>
            </a:r>
            <a:endParaRPr sz="2300">
              <a:solidFill>
                <a:schemeClr val="lt1"/>
              </a:solidFill>
              <a:highlight>
                <a:srgbClr val="9900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224554" y="141196"/>
            <a:ext cx="7675650" cy="46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原则1. 学习遵守神的话语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224554" y="695885"/>
            <a:ext cx="8557425" cy="422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都恒心</a:t>
            </a:r>
            <a:r>
              <a:rPr lang="en" sz="3000" b="1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遵守</a:t>
            </a:r>
            <a:r>
              <a:rPr lang="en" sz="30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使徒的教训，</a:t>
            </a:r>
            <a:r>
              <a:rPr lang="en" sz="3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彼此交接，擘饼，祈祷。</a:t>
            </a:r>
            <a:endParaRPr sz="3000">
              <a:solidFill>
                <a:srgbClr val="C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恒心= 	坚持不懈、持之以恒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  		挑战：</a:t>
            </a:r>
            <a:r>
              <a:rPr lang="en" sz="3000" b="1"/>
              <a:t>每天</a:t>
            </a:r>
            <a:r>
              <a:rPr lang="en" sz="3000"/>
              <a:t>读经时间 &gt; 30分钟！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177800" marR="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遵守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遵守就要付诸行动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/>
              <a:t>  圣经教导作为最高准则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  谨守遵行落实在行动中</a:t>
            </a:r>
            <a:endParaRPr sz="3000"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3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224554" y="141196"/>
            <a:ext cx="7675593" cy="46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原则2. 彼此相爱团契交通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224554" y="695885"/>
            <a:ext cx="8557327" cy="422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都恒心遵守使徒的教训，</a:t>
            </a:r>
            <a:r>
              <a:rPr lang="en" sz="3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彼此交接</a:t>
            </a:r>
            <a:r>
              <a:rPr lang="en" sz="3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，擘饼，祈祷。</a:t>
            </a:r>
            <a:endParaRPr sz="3000">
              <a:solidFill>
                <a:srgbClr val="C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彼此（圣经出现220次，新约115次） 表达关系</a:t>
            </a:r>
            <a:endParaRPr sz="3000"/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交接 = κοινωνια = fellowship = 团契 </a:t>
            </a:r>
            <a:r>
              <a:rPr lang="en" sz="3000">
                <a:solidFill>
                  <a:srgbClr val="000000"/>
                </a:solidFill>
              </a:rPr>
              <a:t>( 團契 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强调共同 （</a:t>
            </a:r>
            <a:r>
              <a:rPr lang="en" sz="3000">
                <a:solidFill>
                  <a:srgbClr val="000000"/>
                </a:solidFill>
              </a:rPr>
              <a:t>κοινω = common</a:t>
            </a: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彼此同心、休戚与共；共同目标、兴趣、使命。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>
              <a:solidFill>
                <a:srgbClr val="C000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4</a:t>
            </a:r>
            <a:endParaRPr/>
          </a:p>
        </p:txBody>
      </p:sp>
      <p:sp>
        <p:nvSpPr>
          <p:cNvPr id="133" name="Google Shape;133;p20"/>
          <p:cNvSpPr txBox="1"/>
          <p:nvPr/>
        </p:nvSpPr>
        <p:spPr>
          <a:xfrm>
            <a:off x="6457950" y="2113850"/>
            <a:ext cx="9786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6702411" y="1682688"/>
            <a:ext cx="899775" cy="5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專喫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224554" y="141196"/>
            <a:ext cx="7675593" cy="46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原则2. 彼此相爱团契交通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224554" y="695885"/>
            <a:ext cx="8557327" cy="422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都恒心遵守使徒的教训，</a:t>
            </a:r>
            <a:r>
              <a:rPr lang="en" sz="3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彼此交接</a:t>
            </a:r>
            <a:r>
              <a:rPr lang="en" sz="3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，擘饼，祈祷。</a:t>
            </a:r>
            <a:endParaRPr sz="3000">
              <a:solidFill>
                <a:srgbClr val="C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在神家中彼此是最美好的关系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/>
              <a:t>  没有世俗的利害冲突 </a:t>
            </a:r>
            <a:endParaRPr sz="300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/>
              <a:t>  享有主内神儿女名分</a:t>
            </a:r>
            <a:endParaRPr sz="300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看哪，弟兄和睦同居是何等的善，何等的美！</a:t>
            </a:r>
            <a:b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</a:b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（诗篇133:1）</a:t>
            </a:r>
            <a:endParaRPr sz="2400" b="0" i="0" u="none" strike="noStrike" cap="none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>
              <a:solidFill>
                <a:srgbClr val="C000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On-screen Show (16:9)</PresentationFormat>
  <Paragraphs>103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KaiTi</vt:lpstr>
      <vt:lpstr>Microsoft Yahei</vt:lpstr>
      <vt:lpstr>SimHei</vt:lpstr>
      <vt:lpstr>SimSun</vt:lpstr>
      <vt:lpstr>Arial</vt:lpstr>
      <vt:lpstr>Calibri</vt:lpstr>
      <vt:lpstr>Office Theme</vt:lpstr>
      <vt:lpstr>PowerPoint Presentation</vt:lpstr>
      <vt:lpstr>PowerPoint Presentation</vt:lpstr>
      <vt:lpstr>引言：健康教会的基础</vt:lpstr>
      <vt:lpstr>原则1. 学习遵守神的话语</vt:lpstr>
      <vt:lpstr>原则1. 学习遵守神的话语</vt:lpstr>
      <vt:lpstr>2025年完成全年读经计划光荣榜</vt:lpstr>
      <vt:lpstr>原则1. 学习遵守神的话语</vt:lpstr>
      <vt:lpstr>原则2. 彼此相爱团契交通</vt:lpstr>
      <vt:lpstr>原则2. 彼此相爱团契交通</vt:lpstr>
      <vt:lpstr>原则3. 虔诚敬拜圣洁生活</vt:lpstr>
      <vt:lpstr>   耶稣说：“这是我的身    体，为你们舍的。…     这杯是用我的血所立    的新约，你们每逢喝    的时候，要如此行，    为的是记念我。” </vt:lpstr>
      <vt:lpstr>原则3. 虔诚敬拜圣洁生活</vt:lpstr>
      <vt:lpstr>原则4. 同心合意恒切祷告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gw16</dc:creator>
  <cp:lastModifiedBy>G. Wang</cp:lastModifiedBy>
  <cp:revision>1</cp:revision>
  <dcterms:modified xsi:type="dcterms:W3CDTF">2026-01-04T15:06:30Z</dcterms:modified>
</cp:coreProperties>
</file>