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9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1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3" d="100"/>
          <a:sy n="133" d="100"/>
        </p:scale>
        <p:origin x="906" y="126"/>
      </p:cViewPr>
      <p:guideLst>
        <p:guide orient="horz" pos="11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ae31f95a40_2_7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g3ae31f95a40_2_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3ae31f95a40_2_13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" name="Google Shape;148;g3ae31f95a40_2_1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3ae31f95a40_2_1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5" name="Google Shape;155;g3ae31f95a40_2_13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6" name="Google Shape;156;g3ae31f95a40_2_13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11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3ae31f95a40_2_1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3" name="Google Shape;163;g3ae31f95a40_2_14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4" name="Google Shape;164;g3ae31f95a40_2_14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12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3ae31f95a40_2_8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g3ae31f95a40_2_8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ae31f95a40_2_8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g3ae31f95a40_2_8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3ae31f95a40_2_9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2;g3ae31f95a40_2_9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ae31f95a40_2_9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g3ae31f95a40_2_9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3ae31f95a40_2_10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16;g3ae31f95a40_2_1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3ae31f95a40_2_1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3" name="Google Shape;123;g3ae31f95a40_2_1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24;g3ae31f95a40_2_11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3ae31f95a40_2_1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1" name="Google Shape;131;g3ae31f95a40_2_1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32;g3ae31f95a40_2_11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8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3ae31f95a40_2_1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0" name="Google Shape;140;g3ae31f95a40_2_12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41;g3ae31f95a40_2_12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9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623888" y="3442097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629841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629841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  <a:defRPr sz="3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2"/>
          <p:cNvSpPr txBox="1">
            <a:spLocks noGrp="1"/>
          </p:cNvSpPr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3. 因永生应许有永不失去的喜乐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" name="Google Shape;151;p22"/>
          <p:cNvSpPr txBox="1">
            <a:spLocks noGrp="1"/>
          </p:cNvSpPr>
          <p:nvPr>
            <p:ph type="body" idx="1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177800" lvl="0" indent="-177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</a:pPr>
            <a:r>
              <a:rPr lang="en" sz="3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3.1 主降生为人类成就了救恩</a:t>
            </a:r>
            <a:endParaRPr sz="3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拯救我们脱离罪恶： </a:t>
            </a:r>
            <a:r>
              <a:rPr lang="en" sz="3000">
                <a:solidFill>
                  <a:srgbClr val="EE0000"/>
                </a:solidFill>
                <a:latin typeface="KaiTi"/>
                <a:ea typeface="KaiTi"/>
                <a:cs typeface="KaiTi"/>
                <a:sym typeface="KaiTi"/>
              </a:rPr>
              <a:t>要给他起名叫耶稣，因他要将自己的百姓从罪恶里救出来。</a:t>
            </a:r>
            <a:r>
              <a:rPr lang="en" sz="2400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（太1:21）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177800" marR="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赐给相信的人永生：</a:t>
            </a:r>
            <a:r>
              <a:rPr lang="en" sz="3000" b="0" i="0" u="none" strike="noStrike" cap="none">
                <a:solidFill>
                  <a:srgbClr val="EE0000"/>
                </a:solidFill>
                <a:latin typeface="KaiTi"/>
                <a:ea typeface="KaiTi"/>
                <a:cs typeface="KaiTi"/>
                <a:sym typeface="KaiTi"/>
              </a:rPr>
              <a:t>叫一切信他的，不至灭亡，反得永生。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（</a:t>
            </a:r>
            <a:r>
              <a:rPr lang="en" sz="2400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约3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:16）</a:t>
            </a:r>
            <a:endParaRPr sz="3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77800" marR="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•"/>
            </a:pPr>
            <a:r>
              <a:rPr lang="en" sz="3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单凭信心就能得救：</a:t>
            </a:r>
            <a:r>
              <a:rPr lang="en" sz="3000">
                <a:solidFill>
                  <a:srgbClr val="EE0000"/>
                </a:solidFill>
                <a:latin typeface="KaiTi"/>
                <a:ea typeface="KaiTi"/>
                <a:cs typeface="KaiTi"/>
                <a:sym typeface="KaiTi"/>
              </a:rPr>
              <a:t>你若口里认耶稣为主，心里信神叫他从死里复活，就必得救。因为人心里相信，就可以称义；口里承认，就可以得救</a:t>
            </a: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。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（罗10:9-10</a:t>
            </a:r>
            <a:r>
              <a:rPr lang="en" sz="2400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）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" name="Google Shape;152;p22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  <a:endParaRPr sz="1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3"/>
          <p:cNvSpPr txBox="1">
            <a:spLocks noGrp="1"/>
          </p:cNvSpPr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3. 因永生应许有永不失去的喜乐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9" name="Google Shape;159;p23"/>
          <p:cNvSpPr txBox="1">
            <a:spLocks noGrp="1"/>
          </p:cNvSpPr>
          <p:nvPr>
            <p:ph type="body" idx="1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177800" lvl="0" indent="-177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</a:pPr>
            <a:r>
              <a:rPr lang="en" sz="3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3.2 主再来应许赐下喜乐盼望</a:t>
            </a:r>
            <a:endParaRPr sz="3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再来的应许  </a:t>
            </a:r>
            <a:b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耶稣：</a:t>
            </a:r>
            <a:r>
              <a:rPr lang="en" sz="3000">
                <a:solidFill>
                  <a:srgbClr val="EE0000"/>
                </a:solidFill>
                <a:latin typeface="KaiTi"/>
                <a:ea typeface="KaiTi"/>
                <a:cs typeface="KaiTi"/>
                <a:sym typeface="KaiTi"/>
              </a:rPr>
              <a:t>我若去为你们预备了地方，就必再来接你们到我那里去，我在那里，叫你们也在那里。 </a:t>
            </a:r>
            <a:r>
              <a:rPr lang="en" sz="2400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（约14:3） </a:t>
            </a:r>
            <a:br>
              <a:rPr lang="en" sz="2400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</a:b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天使：</a:t>
            </a:r>
            <a:r>
              <a:rPr lang="en" sz="3000" b="0" i="0" u="none" strike="noStrike" cap="none">
                <a:solidFill>
                  <a:srgbClr val="EE0000"/>
                </a:solidFill>
                <a:latin typeface="KaiTi"/>
                <a:ea typeface="KaiTi"/>
                <a:cs typeface="KaiTi"/>
                <a:sym typeface="KaiTi"/>
              </a:rPr>
              <a:t>加利利人哪，你们为什麽站著望天呢？这离开你们被接升天的耶稣，你们见他怎样往天上去，他还要怎样来。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（徒:</a:t>
            </a:r>
            <a:r>
              <a:rPr lang="en" sz="2400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1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1:1）</a:t>
            </a:r>
            <a:endParaRPr sz="3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77800" marR="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•"/>
            </a:pPr>
            <a:r>
              <a:rPr lang="en" sz="3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主的应许必定实现！</a:t>
            </a:r>
            <a:endParaRPr sz="2400">
              <a:solidFill>
                <a:srgbClr val="000000"/>
              </a:solidFill>
              <a:latin typeface="SimSun"/>
              <a:ea typeface="SimSun"/>
              <a:cs typeface="SimSun"/>
              <a:sym typeface="SimSun"/>
            </a:endParaRPr>
          </a:p>
        </p:txBody>
      </p:sp>
      <p:sp>
        <p:nvSpPr>
          <p:cNvPr id="160" name="Google Shape;160;p23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10</a:t>
            </a:r>
            <a:endParaRPr sz="1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6" name="Google Shape;166;p24" descr="Bible Quotes About Happiness"/>
          <p:cNvPicPr preferRelativeResize="0"/>
          <p:nvPr/>
        </p:nvPicPr>
        <p:blipFill rotWithShape="1">
          <a:blip r:embed="rId3">
            <a:alphaModFix/>
          </a:blip>
          <a:srcRect t="9776" r="14527" b="10464"/>
          <a:stretch/>
        </p:blipFill>
        <p:spPr>
          <a:xfrm>
            <a:off x="4972045" y="649999"/>
            <a:ext cx="3766642" cy="3680222"/>
          </a:xfrm>
          <a:prstGeom prst="rect">
            <a:avLst/>
          </a:prstGeom>
          <a:noFill/>
          <a:ln>
            <a:noFill/>
          </a:ln>
        </p:spPr>
      </p:pic>
      <p:sp>
        <p:nvSpPr>
          <p:cNvPr id="167" name="Google Shape;167;p24"/>
          <p:cNvSpPr/>
          <p:nvPr/>
        </p:nvSpPr>
        <p:spPr>
          <a:xfrm>
            <a:off x="4975088" y="307013"/>
            <a:ext cx="3766725" cy="4023225"/>
          </a:xfrm>
          <a:prstGeom prst="rect">
            <a:avLst/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75" tIns="68575" rIns="68575" bIns="6857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100"/>
          </a:p>
        </p:txBody>
      </p:sp>
      <p:sp>
        <p:nvSpPr>
          <p:cNvPr id="168" name="Google Shape;168;p24"/>
          <p:cNvSpPr txBox="1">
            <a:spLocks noGrp="1"/>
          </p:cNvSpPr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结语：让喜乐充满人间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9" name="Google Shape;169;p24"/>
          <p:cNvSpPr txBox="1">
            <a:spLocks noGrp="1"/>
          </p:cNvSpPr>
          <p:nvPr>
            <p:ph type="body" idx="1"/>
          </p:nvPr>
        </p:nvSpPr>
        <p:spPr>
          <a:xfrm>
            <a:off x="228600" y="756805"/>
            <a:ext cx="8686800" cy="36802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177800" lvl="0" indent="-1905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有基督救恩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有主的同在 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有永生应许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把不会失去喜乐的好消息</a:t>
            </a:r>
            <a:br>
              <a:rPr lang="en" sz="3000">
                <a:latin typeface="Arial"/>
                <a:ea typeface="Arial"/>
                <a:cs typeface="Arial"/>
                <a:sym typeface="Arial"/>
              </a:rPr>
            </a:br>
            <a:r>
              <a:rPr lang="en" sz="3000">
                <a:latin typeface="Arial"/>
                <a:ea typeface="Arial"/>
                <a:cs typeface="Arial"/>
                <a:sym typeface="Arial"/>
              </a:rPr>
              <a:t>传给更多的人！</a:t>
            </a:r>
            <a:br>
              <a:rPr lang="en" sz="3000">
                <a:latin typeface="Arial"/>
                <a:ea typeface="Arial"/>
                <a:cs typeface="Arial"/>
                <a:sym typeface="Arial"/>
              </a:rPr>
            </a:b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0" name="Google Shape;170;p24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11</a:t>
            </a:r>
            <a:endParaRPr sz="1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1" name="Google Shape;171;p24"/>
          <p:cNvSpPr txBox="1"/>
          <p:nvPr/>
        </p:nvSpPr>
        <p:spPr>
          <a:xfrm>
            <a:off x="2812159" y="987729"/>
            <a:ext cx="2304000" cy="99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就有不会</a:t>
            </a:r>
            <a:endParaRPr sz="3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失去的喜乐</a:t>
            </a:r>
            <a:endParaRPr sz="3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2" name="Google Shape;172;p24"/>
          <p:cNvSpPr/>
          <p:nvPr/>
        </p:nvSpPr>
        <p:spPr>
          <a:xfrm>
            <a:off x="2460312" y="930728"/>
            <a:ext cx="277650" cy="1175625"/>
          </a:xfrm>
          <a:prstGeom prst="rightBrace">
            <a:avLst>
              <a:gd name="adj1" fmla="val 51007"/>
              <a:gd name="adj2" fmla="val 50000"/>
            </a:avLst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3" name="Google Shape;173;p24"/>
          <p:cNvSpPr txBox="1"/>
          <p:nvPr/>
        </p:nvSpPr>
        <p:spPr>
          <a:xfrm>
            <a:off x="5019488" y="410905"/>
            <a:ext cx="3943350" cy="715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 b="1" i="0" u="none" strike="noStrike">
                <a:solidFill>
                  <a:srgbClr val="553603"/>
                </a:solidFill>
                <a:latin typeface="KaiTi"/>
                <a:ea typeface="KaiTi"/>
                <a:cs typeface="KaiTi"/>
                <a:sym typeface="KaiTi"/>
              </a:rPr>
              <a:t>你们要靠主常常喜乐。我再说，</a:t>
            </a:r>
            <a:endParaRPr sz="2100" b="1" i="0" u="none" strike="noStrike">
              <a:solidFill>
                <a:srgbClr val="553603"/>
              </a:solidFill>
              <a:latin typeface="KaiTi"/>
              <a:ea typeface="KaiTi"/>
              <a:cs typeface="KaiTi"/>
              <a:sym typeface="KaiT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 b="1" i="0" u="none" strike="noStrike">
                <a:solidFill>
                  <a:srgbClr val="553603"/>
                </a:solidFill>
                <a:latin typeface="KaiTi"/>
                <a:ea typeface="KaiTi"/>
                <a:cs typeface="KaiTi"/>
                <a:sym typeface="KaiTi"/>
              </a:rPr>
              <a:t>你们要喜乐。</a:t>
            </a:r>
            <a:r>
              <a:rPr lang="en" sz="2100" b="1" i="0" u="none" strike="noStrike">
                <a:solidFill>
                  <a:srgbClr val="292F33"/>
                </a:solidFill>
                <a:latin typeface="Arial"/>
                <a:ea typeface="Arial"/>
                <a:cs typeface="Arial"/>
                <a:sym typeface="Arial"/>
              </a:rPr>
              <a:t>       </a:t>
            </a:r>
            <a:r>
              <a:rPr lang="en" sz="1400" b="0" i="0" u="none" strike="noStrike">
                <a:solidFill>
                  <a:srgbClr val="292F33"/>
                </a:solidFill>
                <a:latin typeface="Verdana"/>
                <a:ea typeface="Verdana"/>
                <a:cs typeface="Verdana"/>
                <a:sym typeface="Verdana"/>
              </a:rPr>
              <a:t>(腓4:4)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Google Shape;89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887883" y="1376777"/>
            <a:ext cx="3888724" cy="3425368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4"/>
          <p:cNvSpPr txBox="1">
            <a:spLocks noGrp="1"/>
          </p:cNvSpPr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引言：基督降生 与 喜乐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4"/>
          <p:cNvSpPr txBox="1">
            <a:spLocks noGrp="1"/>
          </p:cNvSpPr>
          <p:nvPr>
            <p:ph type="body" idx="1"/>
          </p:nvPr>
        </p:nvSpPr>
        <p:spPr>
          <a:xfrm>
            <a:off x="228600" y="756804"/>
            <a:ext cx="8686800" cy="40314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177800" lvl="0" indent="-1905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将临节传统 (Advent = 来临、降临)</a:t>
            </a:r>
            <a:endParaRPr/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传统（保守）vs. 反传统（进步）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圣诞节前4个主日4个主题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520700" lvl="1" indent="-190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/>
              <a:t>盼望（Hope）</a:t>
            </a:r>
            <a:endParaRPr sz="3000"/>
          </a:p>
          <a:p>
            <a:pPr marL="520700" lvl="1" indent="-190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/>
              <a:t>平安（Peace）</a:t>
            </a:r>
            <a:endParaRPr sz="3000"/>
          </a:p>
          <a:p>
            <a:pPr marL="520700" lvl="1" indent="-190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C00000"/>
              </a:buClr>
              <a:buSzPts val="3000"/>
              <a:buChar char="•"/>
            </a:pPr>
            <a:r>
              <a:rPr lang="en" sz="3000">
                <a:solidFill>
                  <a:srgbClr val="C00000"/>
                </a:solidFill>
              </a:rPr>
              <a:t>喜乐（Joy）</a:t>
            </a:r>
            <a:endParaRPr sz="3000">
              <a:solidFill>
                <a:srgbClr val="C00000"/>
              </a:solidFill>
            </a:endParaRPr>
          </a:p>
          <a:p>
            <a:pPr marL="520700" lvl="1" indent="-190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/>
              <a:t>爱   （Love）</a:t>
            </a:r>
            <a:endParaRPr/>
          </a:p>
        </p:txBody>
      </p:sp>
      <p:sp>
        <p:nvSpPr>
          <p:cNvPr id="92" name="Google Shape;92;p14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1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5"/>
          <p:cNvSpPr txBox="1">
            <a:spLocks noGrp="1"/>
          </p:cNvSpPr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引言：基督降生 与 喜乐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15"/>
          <p:cNvSpPr txBox="1">
            <a:spLocks noGrp="1"/>
          </p:cNvSpPr>
          <p:nvPr>
            <p:ph type="body" idx="1"/>
          </p:nvPr>
        </p:nvSpPr>
        <p:spPr>
          <a:xfrm>
            <a:off x="228600" y="756804"/>
            <a:ext cx="8686800" cy="40314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177800" lvl="0" indent="-1905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将临节：	纪念主第一次降临	喜乐</a:t>
            </a:r>
            <a:br>
              <a:rPr lang="en" sz="3000">
                <a:latin typeface="Arial"/>
                <a:ea typeface="Arial"/>
                <a:cs typeface="Arial"/>
                <a:sym typeface="Arial"/>
              </a:rPr>
            </a:br>
            <a:r>
              <a:rPr lang="en" sz="3000">
                <a:latin typeface="Arial"/>
                <a:ea typeface="Arial"/>
                <a:cs typeface="Arial"/>
                <a:sym typeface="Arial"/>
              </a:rPr>
              <a:t>				盼望主荣耀的再临	盼望</a:t>
            </a:r>
            <a:endParaRPr sz="2700">
              <a:latin typeface="Arial"/>
              <a:ea typeface="Arial"/>
              <a:cs typeface="Arial"/>
              <a:sym typeface="Arial"/>
            </a:endParaRPr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快乐（Happiness）vs.   喜乐（Joy）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真正喜乐的根基：救主耶稣基督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为何救主降生是大喜的（joyful）信息</a:t>
            </a:r>
            <a:br>
              <a:rPr lang="en" sz="3000">
                <a:latin typeface="Arial"/>
                <a:ea typeface="Arial"/>
                <a:cs typeface="Arial"/>
                <a:sym typeface="Arial"/>
              </a:rPr>
            </a:br>
            <a:r>
              <a:rPr lang="en" sz="3000">
                <a:latin typeface="Arial"/>
                <a:ea typeface="Arial"/>
                <a:cs typeface="Arial"/>
                <a:sym typeface="Arial"/>
              </a:rPr>
              <a:t>		救主降生使我们不再惧怕</a:t>
            </a:r>
            <a:br>
              <a:rPr lang="en" sz="3000">
                <a:latin typeface="Arial"/>
                <a:ea typeface="Arial"/>
                <a:cs typeface="Arial"/>
                <a:sym typeface="Arial"/>
              </a:rPr>
            </a:br>
            <a:r>
              <a:rPr lang="en" sz="3000">
                <a:latin typeface="Arial"/>
                <a:ea typeface="Arial"/>
                <a:cs typeface="Arial"/>
                <a:sym typeface="Arial"/>
              </a:rPr>
              <a:t>		救主同在</a:t>
            </a:r>
            <a:r>
              <a:rPr lang="en" sz="3000"/>
              <a:t>使我们</a:t>
            </a:r>
            <a:r>
              <a:rPr lang="en" sz="3000">
                <a:latin typeface="Arial"/>
                <a:ea typeface="Arial"/>
                <a:cs typeface="Arial"/>
                <a:sym typeface="Arial"/>
              </a:rPr>
              <a:t>有不会失去的喜乐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15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sz="1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6"/>
          <p:cNvSpPr txBox="1">
            <a:spLocks noGrp="1"/>
          </p:cNvSpPr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1. 因基督救恩有永不失去的喜乐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Google Shape;105;p16"/>
          <p:cNvSpPr txBox="1">
            <a:spLocks noGrp="1"/>
          </p:cNvSpPr>
          <p:nvPr>
            <p:ph type="body" idx="1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天使对他们说：不要惧怕！我报给你们大喜的信息，是关乎万民的。因今天在大卫的城里，为你们生了救主，就是主基督。</a:t>
            </a:r>
            <a:r>
              <a:rPr lang="en" sz="2400">
                <a:latin typeface="SimSun"/>
                <a:ea typeface="SimSun"/>
                <a:cs typeface="SimSun"/>
                <a:sym typeface="SimSun"/>
              </a:rPr>
              <a:t>(路2:10-11)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1.1 基督降生是普世的大喜信息 </a:t>
            </a:r>
            <a:endParaRPr/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大喜的信息 (good news of great joy)</a:t>
            </a:r>
            <a:endParaRPr/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关乎万民的 (for all the people)</a:t>
            </a:r>
            <a:endParaRPr/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主基督降生 (born of Christ the Lord)</a:t>
            </a:r>
            <a:br>
              <a:rPr lang="en" sz="3000">
                <a:latin typeface="Arial"/>
                <a:ea typeface="Arial"/>
                <a:cs typeface="Arial"/>
                <a:sym typeface="Arial"/>
              </a:rPr>
            </a:br>
            <a:r>
              <a:rPr lang="en" sz="3000">
                <a:latin typeface="Arial"/>
                <a:ea typeface="Arial"/>
                <a:cs typeface="Arial"/>
                <a:sym typeface="Arial"/>
              </a:rPr>
              <a:t>救主基督：Christ；弥赛亚 ：Messiah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17780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p16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1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7"/>
          <p:cNvSpPr txBox="1">
            <a:spLocks noGrp="1"/>
          </p:cNvSpPr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1. 因基督救恩有永不失去的喜乐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p17"/>
          <p:cNvSpPr txBox="1">
            <a:spLocks noGrp="1"/>
          </p:cNvSpPr>
          <p:nvPr>
            <p:ph type="body" idx="1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1.2 基督降生是贯穿圣经的应许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以色列人翘首以盼的拯救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神应许将会赐下一位救主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lang="en" sz="3000" b="0" i="0" u="none" strike="noStrike" cap="non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因有一婴孩为我们而生；有一子赐给我们。政权必担在他的肩头上；他名称为「奇妙策士、全能的神、永在的父、和平的君」。他的政权与平安必加增无穷。他必在大卫的宝座上治理他的国，以公平公义使国坚定稳固，从今直到永远。万军之耶和华的热心必成就这事。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(以赛亚书9:6-7)</a:t>
            </a:r>
            <a:endParaRPr sz="3000">
              <a:latin typeface="SimSun"/>
              <a:ea typeface="SimSun"/>
              <a:cs typeface="SimSun"/>
              <a:sym typeface="SimSun"/>
            </a:endParaRPr>
          </a:p>
        </p:txBody>
      </p:sp>
      <p:sp>
        <p:nvSpPr>
          <p:cNvPr id="113" name="Google Shape;113;p17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sz="1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8"/>
          <p:cNvSpPr txBox="1">
            <a:spLocks noGrp="1"/>
          </p:cNvSpPr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1. 因基督救恩有永不失去的喜乐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" name="Google Shape;119;p18"/>
          <p:cNvSpPr txBox="1">
            <a:spLocks noGrp="1"/>
          </p:cNvSpPr>
          <p:nvPr>
            <p:ph type="body" idx="1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1.3 基督降生给世人带来救恩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降生的婴孩是全人类的救主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lang="en" sz="3000" b="0" i="0" u="none" strike="noStrike" cap="non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道成了肉身，住在我们中间，充充满满的有恩典有真理。我们也见过他的荣光，正是父独生子的荣光。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</a:t>
            </a:r>
            <a:r>
              <a:rPr lang="en" sz="2400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约翰福音1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:14)</a:t>
            </a:r>
            <a:endParaRPr/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基督降生是救恩实现的起点</a:t>
            </a:r>
            <a:endParaRPr sz="3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Font typeface="Arial"/>
              <a:buNone/>
            </a:pPr>
            <a:r>
              <a:rPr lang="en" sz="3000" b="0" i="0" u="none" strike="noStrike" cap="non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那坐在黑暗里的百姓看见了大光；坐在死荫之地的人有光发现照著他们。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(马太福音4:16,以赛亚书9:2)</a:t>
            </a:r>
            <a:endParaRPr sz="3000" b="0" i="0" u="none" strike="noStrike" cap="none">
              <a:solidFill>
                <a:srgbClr val="000000"/>
              </a:solidFill>
              <a:latin typeface="SimSun"/>
              <a:ea typeface="SimSun"/>
              <a:cs typeface="SimSun"/>
              <a:sym typeface="SimSun"/>
            </a:endParaRPr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endParaRPr sz="3000">
              <a:latin typeface="SimSun"/>
              <a:ea typeface="SimSun"/>
              <a:cs typeface="SimSun"/>
              <a:sym typeface="SimSun"/>
            </a:endParaRPr>
          </a:p>
        </p:txBody>
      </p:sp>
      <p:sp>
        <p:nvSpPr>
          <p:cNvPr id="120" name="Google Shape;120;p18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sz="1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9"/>
          <p:cNvSpPr txBox="1">
            <a:spLocks noGrp="1"/>
          </p:cNvSpPr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2. 因有主同在有永不失去的喜乐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" name="Google Shape;127;p19"/>
          <p:cNvSpPr txBox="1">
            <a:spLocks noGrp="1"/>
          </p:cNvSpPr>
          <p:nvPr>
            <p:ph type="body" idx="1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2.1 主的同在带来不会失去的喜乐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圣灵保惠师的同在与保守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EE0000"/>
              </a:buClr>
              <a:buSzPts val="3000"/>
              <a:buNone/>
            </a:pPr>
            <a:r>
              <a:rPr lang="en" sz="3000">
                <a:solidFill>
                  <a:srgbClr val="EE0000"/>
                </a:solidFill>
                <a:latin typeface="KaiTi"/>
                <a:ea typeface="KaiTi"/>
                <a:cs typeface="KaiTi"/>
                <a:sym typeface="KaiTi"/>
              </a:rPr>
              <a:t>我要求父，父就另外赐给你们一位保惠师，叫他永远与你们同在，就是真理的圣灵</a:t>
            </a:r>
            <a:r>
              <a:rPr lang="en" sz="3000">
                <a:solidFill>
                  <a:srgbClr val="EE0000"/>
                </a:solidFill>
                <a:latin typeface="Arial"/>
                <a:ea typeface="Arial"/>
                <a:cs typeface="Arial"/>
                <a:sym typeface="Arial"/>
              </a:rPr>
              <a:t>。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(约14:16-17)</a:t>
            </a:r>
            <a:endParaRPr/>
          </a:p>
          <a:p>
            <a:pPr marL="0" marR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EE0000"/>
              </a:buClr>
              <a:buSzPts val="3000"/>
              <a:buNone/>
            </a:pPr>
            <a:r>
              <a:rPr lang="en" sz="3000" b="0" i="0" u="none" strike="noStrike" cap="none">
                <a:solidFill>
                  <a:srgbClr val="EE0000"/>
                </a:solidFill>
                <a:latin typeface="KaiTi"/>
                <a:ea typeface="KaiTi"/>
                <a:cs typeface="KaiTi"/>
                <a:sym typeface="KaiTi"/>
              </a:rPr>
              <a:t>岂不知你们的身子就是圣灵的殿吗？这圣灵是从神而来，住在你们里头的</a:t>
            </a:r>
            <a:r>
              <a:rPr lang="en" sz="3000" b="0" i="0" u="none" strike="noStrike" cap="none">
                <a:solidFill>
                  <a:srgbClr val="EE0000"/>
                </a:solidFill>
                <a:latin typeface="Arial"/>
                <a:ea typeface="Arial"/>
                <a:cs typeface="Arial"/>
                <a:sym typeface="Arial"/>
              </a:rPr>
              <a:t>。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</a:t>
            </a:r>
            <a:r>
              <a:rPr lang="en" sz="2400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林前6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:19)</a:t>
            </a:r>
            <a:endParaRPr sz="3000">
              <a:latin typeface="SimSun"/>
              <a:ea typeface="SimSun"/>
              <a:cs typeface="SimSun"/>
              <a:sym typeface="SimSun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EE0000"/>
              </a:buClr>
              <a:buSzPts val="3000"/>
              <a:buFont typeface="Arial"/>
              <a:buNone/>
            </a:pPr>
            <a:r>
              <a:rPr lang="en" sz="3000" b="0" i="0" u="none" strike="noStrike" cap="none">
                <a:solidFill>
                  <a:srgbClr val="EE0000"/>
                </a:solidFill>
                <a:latin typeface="KaiTi"/>
                <a:ea typeface="KaiTi"/>
                <a:cs typeface="KaiTi"/>
                <a:sym typeface="KaiTi"/>
              </a:rPr>
              <a:t>圣灵与我们的心一起同证我们是神的儿女。</a:t>
            </a:r>
            <a:r>
              <a:rPr lang="en" sz="3000" b="0" i="0" u="none" strike="noStrike" cap="none">
                <a:solidFill>
                  <a:srgbClr val="000000"/>
                </a:solidFill>
                <a:latin typeface="KaiTi"/>
                <a:ea typeface="KaiTi"/>
                <a:cs typeface="KaiTi"/>
                <a:sym typeface="KaiTi"/>
              </a:rPr>
              <a:t>…</a:t>
            </a:r>
            <a:r>
              <a:rPr lang="en" sz="3000" b="0" i="0" u="none" strike="noStrike" cap="none">
                <a:solidFill>
                  <a:srgbClr val="EE0000"/>
                </a:solidFill>
                <a:latin typeface="KaiTi"/>
                <a:ea typeface="KaiTi"/>
                <a:cs typeface="KaiTi"/>
                <a:sym typeface="KaiTi"/>
              </a:rPr>
              <a:t>圣灵亲自用说不出来的叹息替我们祷告。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(罗马书8:16,26)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" name="Google Shape;128;p19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  <a:endParaRPr sz="1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0"/>
          <p:cNvSpPr txBox="1">
            <a:spLocks noGrp="1"/>
          </p:cNvSpPr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2. 因有主同在有永不失去的喜乐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" name="Google Shape;135;p20"/>
          <p:cNvSpPr txBox="1">
            <a:spLocks noGrp="1"/>
          </p:cNvSpPr>
          <p:nvPr>
            <p:ph type="body" idx="1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2.2 主听祷告带来不会失去的喜乐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主教导我们祷告 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EE0000"/>
              </a:buClr>
              <a:buSzPts val="3000"/>
              <a:buNone/>
            </a:pPr>
            <a:r>
              <a:rPr lang="en" sz="3000">
                <a:solidFill>
                  <a:srgbClr val="EE0000"/>
                </a:solidFill>
                <a:latin typeface="KaiTi"/>
                <a:ea typeface="KaiTi"/>
                <a:cs typeface="KaiTi"/>
                <a:sym typeface="KaiTi"/>
              </a:rPr>
              <a:t>耶稣设一个比喻，是要人常常祷告，不可灰心。</a:t>
            </a:r>
            <a:endParaRPr sz="3000">
              <a:solidFill>
                <a:srgbClr val="EE0000"/>
              </a:solidFill>
              <a:latin typeface="KaiTi"/>
              <a:ea typeface="KaiTi"/>
              <a:cs typeface="KaiTi"/>
              <a:sym typeface="KaiTi"/>
            </a:endParaRPr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祷告是喜乐的秘诀 </a:t>
            </a:r>
            <a:endParaRPr sz="3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EE0000"/>
              </a:buClr>
              <a:buSzPts val="3000"/>
              <a:buNone/>
            </a:pPr>
            <a:r>
              <a:rPr lang="en" sz="3000" b="0" i="0" u="none" strike="noStrike" cap="none">
                <a:solidFill>
                  <a:srgbClr val="EE0000"/>
                </a:solidFill>
                <a:latin typeface="KaiTi"/>
                <a:ea typeface="KaiTi"/>
                <a:cs typeface="KaiTi"/>
                <a:sym typeface="KaiTi"/>
              </a:rPr>
              <a:t>你们要靠主常常喜乐；我再说，你们要喜乐。…应当一无挂虑，只要凡事藉着祷告、祈求和感谢，将你们所要的告诉神。神所赐出人意外的平安，必在耶稣基督里保守你们的心怀意念</a:t>
            </a:r>
            <a:r>
              <a:rPr lang="en" sz="3000" b="0" i="0" u="none" strike="noStrike" cap="none">
                <a:solidFill>
                  <a:srgbClr val="EE0000"/>
                </a:solidFill>
                <a:latin typeface="Arial"/>
                <a:ea typeface="Arial"/>
                <a:cs typeface="Arial"/>
                <a:sym typeface="Arial"/>
              </a:rPr>
              <a:t>。  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(腓4:4,6-7)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" name="Google Shape;136;p20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  <a:endParaRPr sz="1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7" name="Google Shape;137;p2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982347" y="2058413"/>
            <a:ext cx="2665707" cy="6401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1"/>
          <p:cNvSpPr txBox="1">
            <a:spLocks noGrp="1"/>
          </p:cNvSpPr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2. 因有主同在有永不失去的喜乐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4" name="Google Shape;144;p21"/>
          <p:cNvSpPr txBox="1">
            <a:spLocks noGrp="1"/>
          </p:cNvSpPr>
          <p:nvPr>
            <p:ph type="body" idx="1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2.3 靠着主拥有不会失去的喜乐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保罗：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EE0000"/>
              </a:buClr>
              <a:buSzPts val="3000"/>
              <a:buNone/>
            </a:pPr>
            <a:r>
              <a:rPr lang="en" sz="3000">
                <a:solidFill>
                  <a:srgbClr val="EE0000"/>
                </a:solidFill>
                <a:latin typeface="KaiTi"/>
                <a:ea typeface="KaiTi"/>
                <a:cs typeface="KaiTi"/>
                <a:sym typeface="KaiTi"/>
              </a:rPr>
              <a:t>弟兄们，我还有话说，你们要靠主喜乐。</a:t>
            </a:r>
            <a:r>
              <a:rPr lang="en" sz="2400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（腓3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:1)</a:t>
            </a:r>
            <a:endParaRPr/>
          </a:p>
          <a:p>
            <a:pPr marL="177800" marR="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•"/>
            </a:pPr>
            <a:r>
              <a:rPr lang="en" sz="3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尼希米：</a:t>
            </a:r>
            <a:endParaRPr sz="3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EE0000"/>
              </a:buClr>
              <a:buSzPts val="3000"/>
              <a:buNone/>
            </a:pPr>
            <a:r>
              <a:rPr lang="en" sz="3000" b="0" i="0" u="none" strike="noStrike" cap="none">
                <a:solidFill>
                  <a:srgbClr val="EE0000"/>
                </a:solidFill>
                <a:latin typeface="KaiTi"/>
                <a:ea typeface="KaiTi"/>
                <a:cs typeface="KaiTi"/>
                <a:sym typeface="KaiTi"/>
              </a:rPr>
              <a:t>因靠耶和华而得的喜乐是你们的力量。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</a:t>
            </a:r>
            <a:r>
              <a:rPr lang="en" sz="2400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尼8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:10)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5" name="Google Shape;145;p21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8</a:t>
            </a:r>
            <a:endParaRPr sz="1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423</Words>
  <Application>Microsoft Office PowerPoint</Application>
  <PresentationFormat>On-screen Show (16:9)</PresentationFormat>
  <Paragraphs>83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KaiTi</vt:lpstr>
      <vt:lpstr>SimSun</vt:lpstr>
      <vt:lpstr>Arial</vt:lpstr>
      <vt:lpstr>Verdana</vt:lpstr>
      <vt:lpstr>Office Theme</vt:lpstr>
      <vt:lpstr>PowerPoint Presentation</vt:lpstr>
      <vt:lpstr>引言：基督降生 与 喜乐</vt:lpstr>
      <vt:lpstr>引言：基督降生 与 喜乐</vt:lpstr>
      <vt:lpstr>1. 因基督救恩有永不失去的喜乐</vt:lpstr>
      <vt:lpstr>1. 因基督救恩有永不失去的喜乐</vt:lpstr>
      <vt:lpstr>1. 因基督救恩有永不失去的喜乐</vt:lpstr>
      <vt:lpstr>2. 因有主同在有永不失去的喜乐</vt:lpstr>
      <vt:lpstr>2. 因有主同在有永不失去的喜乐</vt:lpstr>
      <vt:lpstr>2. 因有主同在有永不失去的喜乐</vt:lpstr>
      <vt:lpstr>3. 因永生应许有永不失去的喜乐</vt:lpstr>
      <vt:lpstr>3. 因永生应许有永不失去的喜乐</vt:lpstr>
      <vt:lpstr>结语：让喜乐充满人间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gw16</dc:creator>
  <cp:lastModifiedBy>G. Wang</cp:lastModifiedBy>
  <cp:revision>1</cp:revision>
  <dcterms:modified xsi:type="dcterms:W3CDTF">2025-12-08T23:51:22Z</dcterms:modified>
</cp:coreProperties>
</file>