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03EC9E-82E0-4DF3-8A41-F7647638208C}">
  <a:tblStyle styleId="{DC03EC9E-82E0-4DF3-8A41-F7647638208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ArialNarrow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188f4e71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2188f4e718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b97fd48c2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ab97fd48c2_0_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b97fd48c2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ab97fd48c2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b97fd48c2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ab97fd48c2_0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b97fd48c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ab97fd48c2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b97fd48c2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ab97fd48c2_0_3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b97fd48c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ab97fd48c2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b97fd48c2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ab97fd48c2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b97fd48c2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ab97fd48c2_0_3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22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{DC03EC9E-82E0-4DF3-8A41-F7647638208C}</a:tableStyleId>
              </a:tblPr>
              <a:tblGrid>
                <a:gridCol w="7049800"/>
              </a:tblGrid>
              <a:tr h="1035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5000">
                          <a:solidFill>
                            <a:schemeClr val="lt1"/>
                          </a:solidFill>
                        </a:rPr>
                        <a:t>复活拉撒路-主能解决人生的终极问题：死亡</a:t>
                      </a:r>
                      <a:endParaRPr b="1" sz="5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8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595621" y="33815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{DC03EC9E-82E0-4DF3-8A41-F7647638208C}</a:tableStyleId>
              </a:tblPr>
              <a:tblGrid>
                <a:gridCol w="7891750"/>
              </a:tblGrid>
              <a:tr h="1265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约翰福音11：1-7；17-27；38-44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677921" y="25743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{DC03EC9E-82E0-4DF3-8A41-F7647638208C}</a:tableStyleId>
              </a:tblPr>
              <a:tblGrid>
                <a:gridCol w="7651900"/>
              </a:tblGrid>
              <a:tr h="1054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0">
                          <a:solidFill>
                            <a:schemeClr val="lt1"/>
                          </a:solidFill>
                        </a:rPr>
                        <a:t>吳偉權 牧師</a:t>
                      </a:r>
                      <a:endParaRPr sz="4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1261382" y="734786"/>
            <a:ext cx="6545700" cy="3680100"/>
          </a:xfrm>
          <a:prstGeom prst="frame">
            <a:avLst>
              <a:gd fmla="val 12500" name="adj1"/>
            </a:avLst>
          </a:prstGeom>
          <a:solidFill>
            <a:srgbClr val="002060"/>
          </a:solidFill>
          <a:ln cap="flat" cmpd="sng" w="95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2041400" y="1639940"/>
            <a:ext cx="5161500" cy="18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复活拉撒路 - 主能解决人生终极的问题: 死亡</a:t>
            </a:r>
            <a:endParaRPr b="1" i="0" sz="3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约翰福音 </a:t>
            </a:r>
            <a:r>
              <a:rPr b="1" i="0" lang="en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11: 1-7, 17-27, 38-44</a:t>
            </a:r>
            <a:endParaRPr b="1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/>
        </p:nvSpPr>
        <p:spPr>
          <a:xfrm>
            <a:off x="493295" y="348915"/>
            <a:ext cx="9987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引言: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493295" y="971005"/>
            <a:ext cx="83259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318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耶稣行神迹的意义- 显示祂能解决人生众问题</a:t>
            </a:r>
            <a:endParaRPr sz="1100"/>
          </a:p>
          <a:p>
            <a:pPr indent="-431800" lvl="0" marL="4318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“神迹” 一词之含意: 能力</a:t>
            </a:r>
            <a:r>
              <a:rPr b="1"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(Dunameis) 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与标记 </a:t>
            </a:r>
            <a:r>
              <a:rPr b="1" lang="en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(semeia)</a:t>
            </a:r>
            <a:endParaRPr sz="1100"/>
          </a:p>
          <a:p>
            <a:pPr indent="-431800" lvl="0" marL="4318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主复活拉撒路之目的乃显示祂能解决人生终极问题：死亡</a:t>
            </a:r>
            <a:r>
              <a:rPr b="1" lang="en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493296" y="348913"/>
            <a:ext cx="50775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 死亡乃是人生终极的问题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493295" y="1127415"/>
            <a:ext cx="83742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在人毫无办法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秦始皇的长生不老的幻想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医学只可延长寿命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主所爱的拉撒路也要面对死亡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/>
        </p:nvSpPr>
        <p:spPr>
          <a:xfrm>
            <a:off x="493301" y="348925"/>
            <a:ext cx="74505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 死亡乃是人生终极的问题 (續)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493295" y="1127415"/>
            <a:ext cx="83742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在人避免不了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换器官乃似换零件的老爷车, 至终不能修理而告终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b="1" lang="en" sz="3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按着定命人人都有一死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...」（来9:27）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b="1" lang="en" sz="3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死是众人的结局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 . . 」（传7:2）</a:t>
            </a:r>
            <a:endParaRPr sz="1100"/>
          </a:p>
          <a:p>
            <a:pPr indent="-431800" lvl="0" marL="4318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面对丧亡没有谁可幸免-寓言故事「与死神约会」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493294" y="312819"/>
            <a:ext cx="63648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二. 主能解决死亡这人生的终极问题</a:t>
            </a:r>
            <a:endParaRPr sz="1100"/>
          </a:p>
        </p:txBody>
      </p:sp>
      <p:sp>
        <p:nvSpPr>
          <p:cNvPr id="180" name="Google Shape;180;p33"/>
          <p:cNvSpPr/>
          <p:nvPr/>
        </p:nvSpPr>
        <p:spPr>
          <a:xfrm>
            <a:off x="493295" y="1235699"/>
            <a:ext cx="83742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318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死亡这人类劲敌已被耶稣的死与复活所征服</a:t>
            </a:r>
            <a:endParaRPr sz="1100"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b="1" lang="en" sz="3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复活在我，生命也在我。信我的人虽然死了，也必复 活, 凡活着信我的人必永远不死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。」 </a:t>
            </a:r>
            <a:r>
              <a:rPr b="1" lang="en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(约11:25-26)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/>
        </p:nvSpPr>
        <p:spPr>
          <a:xfrm>
            <a:off x="493295" y="312819"/>
            <a:ext cx="68940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二. 主能解决死亡这人生的终极问题 (續)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6" name="Google Shape;186;p34"/>
          <p:cNvSpPr/>
          <p:nvPr/>
        </p:nvSpPr>
        <p:spPr>
          <a:xfrm>
            <a:off x="493295" y="1360766"/>
            <a:ext cx="85425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721895" y="1612232"/>
            <a:ext cx="77484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「</a:t>
            </a:r>
            <a:r>
              <a:rPr b="1" lang="en" sz="3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死人要复活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」- 灵命已死者因信而活过来</a:t>
            </a:r>
            <a:endParaRPr sz="1100"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全人类都在亚当里- 都死在罪中</a:t>
            </a:r>
            <a:endParaRPr sz="1100"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信靠耶稣而得生 - 得新生命- 复活的生命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493295" y="312819"/>
            <a:ext cx="68940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二. 主能解决死亡这人生的终极问题 (續)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601578" y="1588169"/>
            <a:ext cx="85425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431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493295" y="1106906"/>
            <a:ext cx="82416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「</a:t>
            </a:r>
            <a:r>
              <a:rPr b="1" lang="en" sz="3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信主的活人永不死</a:t>
            </a: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」- 灵魂永远活着</a:t>
            </a:r>
            <a:endParaRPr sz="1100"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主对十架上悔改强盗的应许: 乐园里永远活着</a:t>
            </a:r>
            <a:endParaRPr sz="1100"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人的肉身死后还有生命 - 来生,灵魂是永存的</a:t>
            </a:r>
            <a:endParaRPr sz="1100"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医学界的发现: 曾有人死后被救活述说死后所发生的事</a:t>
            </a:r>
            <a:endParaRPr sz="1100"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基督徒的安息礼拜乃是回家的送别会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/>
        </p:nvSpPr>
        <p:spPr>
          <a:xfrm>
            <a:off x="493295" y="348915"/>
            <a:ext cx="998700" cy="53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结语:</a:t>
            </a:r>
            <a:endParaRPr b="1"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" name="Google Shape;200;p36"/>
          <p:cNvSpPr/>
          <p:nvPr/>
        </p:nvSpPr>
        <p:spPr>
          <a:xfrm>
            <a:off x="493294" y="983036"/>
            <a:ext cx="8518200" cy="22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昔日主复活拉撒路显示祂是生命的主</a:t>
            </a:r>
            <a:endParaRPr sz="1100"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- 信靠主耶稣便要得着那不死的, 永恒的生命</a:t>
            </a:r>
            <a:endParaRPr sz="1100"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