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1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3" d="100"/>
          <a:sy n="133" d="100"/>
        </p:scale>
        <p:origin x="906" y="126"/>
      </p:cViewPr>
      <p:guideLst>
        <p:guide orient="horz" pos="11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g3a39b719cd8_0_1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g3a39b719cd8_0_1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3a39b719cd8_0_1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g3a39b719cd8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a39b719cd8_0_1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g3a39b719cd8_0_1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3a39b719cd8_0_1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g3a39b719cd8_0_1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a39b719cd8_0_1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g3a39b719cd8_0_1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3a39b719cd8_0_14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g3a39b719cd8_0_14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a39b719cd8_0_1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g3a39b719cd8_0_1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a39b719cd8_0_1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g3a39b719cd8_0_1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143000" y="2701529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5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>
              <a:spcBef>
                <a:spcPts val="0"/>
              </a:spcBef>
              <a:spcAft>
                <a:spcPts val="0"/>
              </a:spcAft>
              <a:buSzPts val="1100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/>
          <p:nvPr/>
        </p:nvSpPr>
        <p:spPr>
          <a:xfrm>
            <a:off x="905774" y="854015"/>
            <a:ext cx="7285200" cy="3506700"/>
          </a:xfrm>
          <a:prstGeom prst="flowChartAlternateProcess">
            <a:avLst/>
          </a:prstGeom>
          <a:solidFill>
            <a:srgbClr val="5A8C38"/>
          </a:solidFill>
          <a:ln w="9525" cap="flat" cmpd="sng">
            <a:solidFill>
              <a:srgbClr val="4271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2173857" y="1880212"/>
            <a:ext cx="4503000" cy="153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500" b="1" i="0" u="none" strike="noStrike" cap="none" dirty="0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你要痊愈吗？</a:t>
            </a:r>
            <a:endParaRPr sz="4500" b="1" i="0" u="none" strike="noStrike" cap="none" dirty="0">
              <a:solidFill>
                <a:schemeClr val="lt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1" i="0" u="none" strike="noStrike" cap="none" dirty="0">
              <a:solidFill>
                <a:schemeClr val="lt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 i="0" u="none" strike="noStrike" cap="none" dirty="0">
                <a:solidFill>
                  <a:schemeClr val="lt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约翰 5:1-14</a:t>
            </a:r>
            <a:endParaRPr sz="3600" b="1" i="0" u="none" strike="noStrike" cap="none" dirty="0">
              <a:solidFill>
                <a:schemeClr val="lt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4"/>
          <p:cNvSpPr/>
          <p:nvPr/>
        </p:nvSpPr>
        <p:spPr>
          <a:xfrm>
            <a:off x="452887" y="168215"/>
            <a:ext cx="8178000" cy="4735800"/>
          </a:xfrm>
          <a:prstGeom prst="flowChartAlternateProcess">
            <a:avLst/>
          </a:prstGeom>
          <a:solidFill>
            <a:schemeClr val="lt1"/>
          </a:solidFill>
          <a:ln w="57150" cap="flat" cmpd="thickThin">
            <a:solidFill>
              <a:srgbClr val="5A8C3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4"/>
          <p:cNvSpPr txBox="1"/>
          <p:nvPr/>
        </p:nvSpPr>
        <p:spPr>
          <a:xfrm>
            <a:off x="970471" y="478766"/>
            <a:ext cx="7207500" cy="376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i="0" u="sng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引言</a:t>
            </a: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：</a:t>
            </a:r>
            <a:endParaRPr sz="1100"/>
          </a:p>
          <a:p>
            <a:pPr marL="431800" marR="0" lvl="0" indent="-431800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耶稣在毕士大池边与病患者相遇 - 主动找寻罪人</a:t>
            </a:r>
            <a:endParaRPr sz="1100"/>
          </a:p>
          <a:p>
            <a:pPr marL="431800" marR="0" lvl="0" indent="-431800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池边五个亭子躺满病人象征人间充满痛苦与不幸</a:t>
            </a:r>
            <a:endParaRPr sz="1100"/>
          </a:p>
          <a:p>
            <a:pPr marL="431800" marR="0" lvl="0" indent="-431800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耶稣寻找与帮助那些承认需帮助的人</a:t>
            </a:r>
            <a:endParaRPr sz="1100"/>
          </a:p>
          <a:p>
            <a:pPr marL="431800" marR="0" lvl="0" indent="-431800" algn="l" rtl="0">
              <a:spcBef>
                <a:spcPts val="90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Arial"/>
              <a:buChar char="•"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耶稣为这瘫痪病人带来什么</a:t>
            </a:r>
            <a:endParaRPr sz="30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5"/>
          <p:cNvSpPr/>
          <p:nvPr/>
        </p:nvSpPr>
        <p:spPr>
          <a:xfrm>
            <a:off x="452887" y="168215"/>
            <a:ext cx="8178000" cy="4735800"/>
          </a:xfrm>
          <a:prstGeom prst="flowChartAlternateProcess">
            <a:avLst/>
          </a:prstGeom>
          <a:solidFill>
            <a:schemeClr val="lt1"/>
          </a:solidFill>
          <a:ln w="57150" cap="flat" cmpd="thickThin">
            <a:solidFill>
              <a:srgbClr val="5A8C3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5"/>
          <p:cNvSpPr txBox="1"/>
          <p:nvPr/>
        </p:nvSpPr>
        <p:spPr>
          <a:xfrm>
            <a:off x="938122" y="349370"/>
            <a:ext cx="7207500" cy="3655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558800" marR="0" lvl="0" indent="-552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Microsoft JhengHei"/>
              <a:buAutoNum type="arabicPeriod"/>
            </a:pPr>
            <a:r>
              <a:rPr lang="en" sz="3300" b="1" i="0" u="sng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耶稣为瘫子作了什么</a:t>
            </a:r>
            <a:r>
              <a:rPr lang="en" sz="33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？</a:t>
            </a:r>
            <a:endParaRPr sz="33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endParaRPr sz="30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1/ </a:t>
            </a:r>
            <a:r>
              <a:rPr lang="en" sz="3000" b="1" i="0" u="none" strike="noStrike" cap="non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带来希望</a:t>
            </a: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：6</a:t>
            </a:r>
            <a:endParaRPr sz="1100"/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	- 失去希望的人最可怜</a:t>
            </a:r>
            <a:endParaRPr sz="1100"/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	- 久病让瘫子完全失去得瘉的希望</a:t>
            </a:r>
            <a:endParaRPr sz="1100"/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	- 耶稣的出现与关心为他带来希望</a:t>
            </a:r>
            <a:endParaRPr sz="30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/>
          <p:nvPr/>
        </p:nvSpPr>
        <p:spPr>
          <a:xfrm>
            <a:off x="452887" y="168215"/>
            <a:ext cx="8178000" cy="4735800"/>
          </a:xfrm>
          <a:prstGeom prst="flowChartAlternateProcess">
            <a:avLst/>
          </a:prstGeom>
          <a:solidFill>
            <a:schemeClr val="lt1"/>
          </a:solidFill>
          <a:ln w="57150" cap="flat" cmpd="thickThin">
            <a:solidFill>
              <a:srgbClr val="5A8C3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16"/>
          <p:cNvSpPr txBox="1"/>
          <p:nvPr/>
        </p:nvSpPr>
        <p:spPr>
          <a:xfrm>
            <a:off x="938122" y="349370"/>
            <a:ext cx="7207500" cy="4117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558800" marR="0" lvl="0" indent="-552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Microsoft JhengHei"/>
              <a:buAutoNum type="arabicPeriod"/>
            </a:pPr>
            <a:r>
              <a:rPr lang="en" sz="3300" b="1" i="0" u="sng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耶稣为瘫子作了什么</a:t>
            </a:r>
            <a:r>
              <a:rPr lang="en" sz="33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？</a:t>
            </a:r>
            <a:r>
              <a:rPr lang="en" sz="27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(續)</a:t>
            </a:r>
            <a:endParaRPr sz="27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endParaRPr sz="30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2/ </a:t>
            </a:r>
            <a:r>
              <a:rPr lang="en" sz="3000" b="1" i="0" u="none" strike="noStrike" cap="non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带来医治</a:t>
            </a: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:8</a:t>
            </a:r>
            <a:endParaRPr sz="1100"/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	- 苦情可向耶稣倾诉- 无人能帮助他</a:t>
            </a:r>
            <a:endParaRPr sz="1100"/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  - 耶稣要他起来行走的吩咐</a:t>
            </a:r>
            <a:endParaRPr sz="1100"/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  - 现代人的写照 - 像瘫子哀声道：「没有人把我放在池子里!」</a:t>
            </a:r>
            <a:endParaRPr sz="11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/>
          <p:nvPr/>
        </p:nvSpPr>
        <p:spPr>
          <a:xfrm>
            <a:off x="452887" y="168215"/>
            <a:ext cx="8178000" cy="4735800"/>
          </a:xfrm>
          <a:prstGeom prst="flowChartAlternateProcess">
            <a:avLst/>
          </a:prstGeom>
          <a:solidFill>
            <a:schemeClr val="lt1"/>
          </a:solidFill>
          <a:ln w="57150" cap="flat" cmpd="thickThin">
            <a:solidFill>
              <a:srgbClr val="5A8C3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17"/>
          <p:cNvSpPr txBox="1"/>
          <p:nvPr/>
        </p:nvSpPr>
        <p:spPr>
          <a:xfrm>
            <a:off x="938122" y="349370"/>
            <a:ext cx="7207500" cy="45792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558800" marR="0" lvl="0" indent="-552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Microsoft JhengHei"/>
              <a:buAutoNum type="arabicPeriod"/>
            </a:pPr>
            <a:r>
              <a:rPr lang="en" sz="3300" b="1" i="0" u="sng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耶稣为瘫子作了什么</a:t>
            </a:r>
            <a:r>
              <a:rPr lang="en" sz="33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？</a:t>
            </a:r>
            <a:r>
              <a:rPr lang="en" sz="27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(續)</a:t>
            </a:r>
            <a:endParaRPr sz="27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endParaRPr sz="30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3/ </a:t>
            </a:r>
            <a:r>
              <a:rPr lang="en" sz="3000" b="1" i="0" u="none" strike="noStrike" cap="non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带来赦罪 </a:t>
            </a: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：14</a:t>
            </a:r>
            <a:endParaRPr sz="1100"/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	- 耶稣吩咐瘫子不再犯罪, 表明他致病之罪已蒙赦免</a:t>
            </a:r>
            <a:endParaRPr sz="1100"/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	- 世上其他宗教将像捐出亭子的慈善家一般, 不能除去痛苦根源：罪</a:t>
            </a:r>
            <a:endParaRPr sz="1100"/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	- 惟耶稣的宝血有除罪的能力</a:t>
            </a:r>
            <a:endParaRPr sz="11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/>
          <p:nvPr/>
        </p:nvSpPr>
        <p:spPr>
          <a:xfrm>
            <a:off x="465826" y="167045"/>
            <a:ext cx="8178000" cy="4735800"/>
          </a:xfrm>
          <a:prstGeom prst="flowChartAlternateProcess">
            <a:avLst/>
          </a:prstGeom>
          <a:solidFill>
            <a:schemeClr val="lt1"/>
          </a:solidFill>
          <a:ln w="57150" cap="flat" cmpd="thickThin">
            <a:solidFill>
              <a:srgbClr val="5A8C3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18"/>
          <p:cNvSpPr txBox="1"/>
          <p:nvPr/>
        </p:nvSpPr>
        <p:spPr>
          <a:xfrm>
            <a:off x="756966" y="530526"/>
            <a:ext cx="7692600" cy="34761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二. </a:t>
            </a:r>
            <a:r>
              <a:rPr lang="en" sz="3300" b="1" i="0" u="sng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耶稣如何关心病患者</a:t>
            </a:r>
            <a:endParaRPr sz="3300" b="1" i="0" u="sng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endParaRPr sz="30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	1/ </a:t>
            </a:r>
            <a:r>
              <a:rPr lang="en" sz="3000" b="1" i="0" u="none" strike="noStrike" cap="non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看 </a:t>
            </a: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-「看见他躺着」(细心观察)</a:t>
            </a:r>
            <a:endParaRPr sz="30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	2/ </a:t>
            </a:r>
            <a:r>
              <a:rPr lang="en" sz="3000" b="1" i="0" u="none" strike="noStrike" cap="non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知</a:t>
            </a: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-「知道他病了许久」(了解关心)</a:t>
            </a:r>
            <a:endParaRPr sz="30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	3/ </a:t>
            </a:r>
            <a:r>
              <a:rPr lang="en" sz="3000" b="1" i="0" u="none" strike="noStrike" cap="non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问</a:t>
            </a: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-「就问他说, 你要痊愈吗？」(行动)</a:t>
            </a:r>
            <a:endParaRPr sz="30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9"/>
          <p:cNvSpPr/>
          <p:nvPr/>
        </p:nvSpPr>
        <p:spPr>
          <a:xfrm>
            <a:off x="388189" y="128226"/>
            <a:ext cx="8372100" cy="4735800"/>
          </a:xfrm>
          <a:prstGeom prst="flowChartAlternateProcess">
            <a:avLst/>
          </a:prstGeom>
          <a:solidFill>
            <a:schemeClr val="lt1"/>
          </a:solidFill>
          <a:ln w="57150" cap="flat" cmpd="thickThin">
            <a:solidFill>
              <a:srgbClr val="5A8C3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19"/>
          <p:cNvSpPr txBox="1"/>
          <p:nvPr/>
        </p:nvSpPr>
        <p:spPr>
          <a:xfrm>
            <a:off x="756966" y="530526"/>
            <a:ext cx="7692600" cy="3014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3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三. </a:t>
            </a:r>
            <a:r>
              <a:rPr lang="en" sz="3300" b="1" i="0" u="sng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患病者的本份</a:t>
            </a:r>
            <a:r>
              <a:rPr lang="en" sz="33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(应做的)</a:t>
            </a:r>
            <a:endParaRPr sz="33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endParaRPr sz="30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	1/ </a:t>
            </a:r>
            <a:r>
              <a:rPr lang="en" sz="3000" b="1" i="0" u="none" strike="noStrike" cap="non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承认自己有需要</a:t>
            </a:r>
            <a:endParaRPr sz="1100"/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	2/ 对主有</a:t>
            </a:r>
            <a:r>
              <a:rPr lang="en" sz="3000" b="1" i="0" u="none" strike="noStrike" cap="non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信心</a:t>
            </a:r>
            <a:endParaRPr sz="1100"/>
          </a:p>
          <a:p>
            <a:pPr marL="0" marR="0" lvl="0" indent="0" algn="l" rtl="0">
              <a:spcBef>
                <a:spcPts val="140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	3/ 有</a:t>
            </a:r>
            <a:r>
              <a:rPr lang="en" sz="3000" b="1" i="0" u="none" strike="noStrike" cap="none">
                <a:solidFill>
                  <a:srgbClr val="FF0000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行动</a:t>
            </a:r>
            <a:endParaRPr sz="3000" b="1" i="0" u="none" strike="noStrike" cap="none">
              <a:solidFill>
                <a:srgbClr val="FF0000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0"/>
          <p:cNvSpPr/>
          <p:nvPr/>
        </p:nvSpPr>
        <p:spPr>
          <a:xfrm>
            <a:off x="485235" y="219974"/>
            <a:ext cx="8178000" cy="4735800"/>
          </a:xfrm>
          <a:prstGeom prst="flowChartAlternateProcess">
            <a:avLst/>
          </a:prstGeom>
          <a:solidFill>
            <a:schemeClr val="lt1"/>
          </a:solidFill>
          <a:ln w="57150" cap="flat" cmpd="thickThin">
            <a:solidFill>
              <a:srgbClr val="5A8C38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20"/>
          <p:cNvSpPr txBox="1"/>
          <p:nvPr/>
        </p:nvSpPr>
        <p:spPr>
          <a:xfrm>
            <a:off x="828136" y="362309"/>
            <a:ext cx="7466100" cy="41097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i="0" u="sng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结语</a:t>
            </a: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：</a:t>
            </a:r>
            <a:endParaRPr sz="1100"/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1/ 一般人的问题：</a:t>
            </a:r>
            <a:endParaRPr sz="30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</a:t>
            </a:r>
            <a:r>
              <a:rPr lang="en" sz="27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- 不知自己有病 - 不知道自己有罪 -是个罪人</a:t>
            </a:r>
            <a:endParaRPr sz="1100"/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" sz="27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 - 知有病而不承认 – 自知有罪但不肯承认</a:t>
            </a:r>
            <a:endParaRPr sz="1100"/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" sz="27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      - 知有病而不求医 - 知罪而不求赦</a:t>
            </a:r>
            <a:endParaRPr sz="27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endParaRPr sz="600" b="1" i="0" u="none" strike="noStrike" cap="none">
              <a:solidFill>
                <a:schemeClr val="dk1"/>
              </a:solidFill>
              <a:latin typeface="Microsoft JhengHei"/>
              <a:ea typeface="Microsoft JhengHei"/>
              <a:cs typeface="Microsoft JhengHei"/>
              <a:sym typeface="Microsoft JhengHei"/>
            </a:endParaRPr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2/ 不要自欺, 以为罪不需要得解决</a:t>
            </a:r>
            <a:endParaRPr sz="1100"/>
          </a:p>
          <a:p>
            <a:pPr marL="0" marR="0" lvl="0" indent="0" algn="l" rtl="0">
              <a:spcBef>
                <a:spcPts val="900"/>
              </a:spcBef>
              <a:spcAft>
                <a:spcPts val="0"/>
              </a:spcAft>
              <a:buNone/>
            </a:pPr>
            <a:r>
              <a:rPr lang="en" sz="3000" b="1" i="0" u="none" strike="noStrike" cap="none">
                <a:solidFill>
                  <a:schemeClr val="dk1"/>
                </a:solidFill>
                <a:latin typeface="Microsoft JhengHei"/>
                <a:ea typeface="Microsoft JhengHei"/>
                <a:cs typeface="Microsoft JhengHei"/>
                <a:sym typeface="Microsoft JhengHei"/>
              </a:rPr>
              <a:t>3/ 坦诚向神承认自己的需要： 要痊愈!</a:t>
            </a:r>
            <a:endParaRPr sz="11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</Words>
  <Application>Microsoft Office PowerPoint</Application>
  <PresentationFormat>On-screen Show (16:9)</PresentationFormat>
  <Paragraphs>44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Microsoft JhengHei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gw16</dc:creator>
  <cp:lastModifiedBy>G. Wang</cp:lastModifiedBy>
  <cp:revision>1</cp:revision>
  <dcterms:modified xsi:type="dcterms:W3CDTF">2025-11-15T15:51:31Z</dcterms:modified>
</cp:coreProperties>
</file>