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KaiTi" panose="02010609060101010101" pitchFamily="49" charset="-122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154F50-E8AF-403F-BB94-A5B19571D720}">
  <a:tblStyle styleId="{79154F50-E8AF-403F-BB94-A5B19571D7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2a7a442f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2a7a442f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18ec8c740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a18ec8c740_2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a18ec8c740_2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18ec8c740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a18ec8c740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18ec8c740_2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a18ec8c740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18ec8c740_2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a18ec8c740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a18ec8c740_2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a18ec8c740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a18ec8c740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a18ec8c740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188f4e71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188f4e71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47982e6b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847982e6b5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f868437e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9f868437e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18ec8c74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a18ec8c740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a18ec8c740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18ec8c740_2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a18ec8c740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18ec8c740_2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a18ec8c740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18ec8c740_2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a18ec8c740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18ec8c740_2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a18ec8c740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50" name="Google Shape;150;p28"/>
          <p:cNvSpPr txBox="1"/>
          <p:nvPr/>
        </p:nvSpPr>
        <p:spPr>
          <a:xfrm>
            <a:off x="6735925" y="33142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51" name="Google Shape;151;p28"/>
          <p:cNvSpPr/>
          <p:nvPr/>
        </p:nvSpPr>
        <p:spPr>
          <a:xfrm>
            <a:off x="0" y="702500"/>
            <a:ext cx="9144000" cy="121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1445475" y="102575"/>
          <a:ext cx="5564425" cy="602522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金 句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" name="Google Shape;153;p28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54" name="Google Shape;154;p28"/>
          <p:cNvGraphicFramePr/>
          <p:nvPr/>
        </p:nvGraphicFramePr>
        <p:xfrm>
          <a:off x="2314273" y="102586"/>
          <a:ext cx="5173900" cy="602522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51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约翰福音 John 13:35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" name="Google Shape;155;p28"/>
          <p:cNvGraphicFramePr/>
          <p:nvPr/>
        </p:nvGraphicFramePr>
        <p:xfrm>
          <a:off x="123475" y="895025"/>
          <a:ext cx="8851050" cy="3352150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885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sng">
                          <a:solidFill>
                            <a:schemeClr val="lt1"/>
                          </a:solidFill>
                        </a:rPr>
                        <a:t>约翰福音13</a:t>
                      </a:r>
                      <a:r>
                        <a:rPr lang="en" sz="3600">
                          <a:solidFill>
                            <a:schemeClr val="lt1"/>
                          </a:solidFill>
                        </a:rPr>
                        <a:t>:35 你们若有彼此相爱的心，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众人因此就认出你们是我的门徒了。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sng">
                          <a:solidFill>
                            <a:schemeClr val="lt1"/>
                          </a:solidFill>
                        </a:rPr>
                        <a:t>John 13</a:t>
                      </a:r>
                      <a:r>
                        <a:rPr lang="en" sz="3600">
                          <a:solidFill>
                            <a:schemeClr val="lt1"/>
                          </a:solidFill>
                        </a:rPr>
                        <a:t>:35 By this everyone will know that you are my disciples, if you love one another.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body" idx="4294967295"/>
          </p:nvPr>
        </p:nvSpPr>
        <p:spPr>
          <a:xfrm>
            <a:off x="82294" y="98231"/>
            <a:ext cx="8972550" cy="49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有一日，那人和他妻子夏娃同房，夏娃就怀孕，生了该隐，便说：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“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耶和华使我得了一个男子。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”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又生了该隐的兄弟亚伯。亚伯是牧羊的；该隐是种地的。有一日，该隐拿地里的出产为供物献给耶和华；亚伯也将他羊群中头生的和羊的脂油献上。耶和华看中了亚伯和他的供物，只是看不中该隐和他的供物。该隐就大大的发怒，变了脸色。耶和华对该隐说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“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你为什麽发怒呢？你为什麽变了脸色呢？你若行得好，岂不蒙悦纳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?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你若行得不好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罪就伏在门前。他必恋慕你，你却要制伏他。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”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该隐与他兄弟亚伯说话；二人正在田间。该隐起来打他兄弟亚伯，把他杀了。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创4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:1-8)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彼此仇恨酿历史悲剧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 仇恨导致兄弟相残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悲剧出于不敬虔的恶心</a:t>
            </a:r>
            <a:r>
              <a:rPr lang="en" sz="3000">
                <a:solidFill>
                  <a:srgbClr val="000000"/>
                </a:solidFill>
              </a:rPr>
              <a:t>  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该隐</a:t>
            </a:r>
            <a:r>
              <a:rPr lang="en" sz="3000" b="0" i="0" u="none" strike="noStrike" cap="none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为什麽杀了他呢？因自己的行为是恶的，兄弟的行为是善的</a:t>
            </a:r>
            <a:r>
              <a:rPr lang="en" sz="3000" b="0" i="0" u="none" strike="noStrike" cap="none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(3:12)</a:t>
            </a:r>
            <a:b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000"/>
              <a:t>该隐是“</a:t>
            </a: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拿地里的出产</a:t>
            </a:r>
            <a:r>
              <a:rPr lang="en" sz="3000"/>
              <a:t>”献祭；</a:t>
            </a:r>
            <a:r>
              <a:rPr lang="en" sz="3000" b="1">
                <a:latin typeface="Arial"/>
                <a:ea typeface="Arial"/>
                <a:cs typeface="Arial"/>
                <a:sym typeface="Arial"/>
              </a:rPr>
              <a:t>亚伯</a:t>
            </a:r>
            <a:r>
              <a:rPr lang="en" sz="3000"/>
              <a:t>是“</a:t>
            </a: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将羊群头生的和羊的脂油献上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(创4:3,4)</a:t>
            </a:r>
            <a:endParaRPr sz="3000" b="0" i="0" u="none" strike="noStrike" cap="non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后人对此有中肯的评价</a:t>
            </a:r>
            <a:r>
              <a:rPr lang="en" sz="3000"/>
              <a:t>  </a:t>
            </a:r>
            <a:r>
              <a:rPr lang="en" sz="3000" b="0" i="0" u="none" strike="noStrike" cap="none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亚伯因著信，献祭与神，比该隐所献的更美，因此便得了称义的见证，就是神指他礼物作的见证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来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11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:4)</a:t>
            </a:r>
            <a:endParaRPr sz="3000" b="0" i="0" u="none" strike="noStrike" cap="non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彼此仇恨酿历史悲剧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 发怒令人失去理智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圣经教导我们</a:t>
            </a:r>
            <a:r>
              <a:rPr lang="en" sz="3000">
                <a:solidFill>
                  <a:srgbClr val="000000"/>
                </a:solidFill>
              </a:rPr>
              <a:t>避免发怒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 b="0" i="0" u="none" strike="noStrike" cap="none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 </a:t>
            </a:r>
            <a:endParaRPr sz="3000" b="0" i="0" u="none" strike="noStrike" cap="none">
              <a:solidFill>
                <a:srgbClr val="EE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爱是…</a:t>
            </a:r>
            <a:r>
              <a:rPr lang="en" sz="3000" b="0" i="0" u="none" strike="noStrike" cap="none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不轻易发怒，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林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前13:5)</a:t>
            </a:r>
            <a:r>
              <a:rPr lang="en" sz="3000" b="0" i="0" u="none" strike="noStrike" cap="none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 因为人的怒气并不成就神的义。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雅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1:20)</a:t>
            </a:r>
            <a:endParaRPr sz="30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嫉妒会造成仇恨</a:t>
            </a:r>
            <a:r>
              <a:rPr lang="en" sz="3000">
                <a:solidFill>
                  <a:srgbClr val="000000"/>
                </a:solidFill>
              </a:rPr>
              <a:t>的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悲剧 </a:t>
            </a:r>
            <a:r>
              <a:rPr lang="en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…爱是不嫉妒，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(林前13:4)</a:t>
            </a: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 </a:t>
            </a:r>
            <a:r>
              <a:rPr lang="en" sz="3000" b="0" i="0" u="none" strike="noStrike" cap="none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不可像该隐；他是属那恶者，杀了他的兄弟。… 凡恨他弟兄的，就是杀人的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；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(3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:12,15)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彼此相爱的现实意义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 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用彼此相爱胜过世上仇恨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世界对基督徒充满仇恨 </a:t>
            </a: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弟兄们，世人若恨你们，不要以为希奇</a:t>
            </a:r>
            <a:r>
              <a:rPr lang="en" sz="3000">
                <a:solidFill>
                  <a:srgbClr val="000000"/>
                </a:solidFill>
              </a:rPr>
              <a:t>。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（3:13）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世界恨我们因我们属主</a:t>
            </a:r>
            <a:r>
              <a:rPr lang="en" sz="3000" b="0" i="0" u="none" strike="noStrike" cap="none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世人若恨你们，你们知道，恨你们以先已经恨我了。你们若属世界，世界必爱属自己的；只因你们不属世界，乃是我从世界中拣选了你们，所以世界就恨你们</a:t>
            </a: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(约15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:18-19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基督徒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要用爱胜过世界</a:t>
            </a:r>
            <a:r>
              <a:rPr lang="en" sz="3000">
                <a:solidFill>
                  <a:srgbClr val="000000"/>
                </a:solidFill>
              </a:rPr>
              <a:t> </a:t>
            </a: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神爱世人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(约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3:16)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彼此相爱的现实意义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1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 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用彼此相爱证明出死入生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彼此相爱是检验蒙恩得救的标准</a:t>
            </a:r>
            <a:b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我们因为爱弟兄，就晓得是已经出死入生了。没有爱心的，仍住在死中</a:t>
            </a:r>
            <a:r>
              <a:rPr lang="en" sz="3000">
                <a:solidFill>
                  <a:srgbClr val="000000"/>
                </a:solidFill>
              </a:rPr>
              <a:t>。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（3:14）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彼此相爱证明在我们里面有永生</a:t>
            </a:r>
            <a:b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000" b="0" i="0" u="none" strike="noStrike" cap="none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凡恨他弟兄的，就是杀人的；你们晓得凡杀人的，没有永生存在他里面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（3:15）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基督徒要切实重视彼此相爱</a:t>
            </a:r>
            <a:endParaRPr sz="24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结语：语重心长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228600" y="756805"/>
            <a:ext cx="8686800" cy="36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约翰人生暮年，其言更加</a:t>
            </a:r>
            <a:r>
              <a:rPr lang="en" sz="3000"/>
              <a:t>恳切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彼此相爱要学会放下自己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彼此相爱要避免嫉妒发怒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彼此相爱才真正出死入生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愿我们都活出彼此相爱的生命，</a:t>
            </a:r>
            <a:br>
              <a:rPr lang="en" sz="3000">
                <a:latin typeface="Arial"/>
                <a:ea typeface="Arial"/>
                <a:cs typeface="Arial"/>
                <a:sym typeface="Arial"/>
              </a:rPr>
            </a:br>
            <a:r>
              <a:rPr lang="en" sz="3000">
                <a:latin typeface="Arial"/>
                <a:ea typeface="Arial"/>
                <a:cs typeface="Arial"/>
                <a:sym typeface="Arial"/>
              </a:rPr>
              <a:t>无愧神儿女的身份！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256" y="735126"/>
            <a:ext cx="3551794" cy="3424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9"/>
          <p:cNvGraphicFramePr/>
          <p:nvPr/>
        </p:nvGraphicFramePr>
        <p:xfrm>
          <a:off x="954296" y="808716"/>
          <a:ext cx="7049800" cy="1035600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5000" b="1">
                          <a:solidFill>
                            <a:schemeClr val="lt1"/>
                          </a:solidFill>
                        </a:rPr>
                        <a:t>爱恨情仇</a:t>
                      </a:r>
                      <a:endParaRPr sz="5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1" name="Google Shape;161;p29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62" name="Google Shape;162;p29"/>
          <p:cNvGraphicFramePr/>
          <p:nvPr/>
        </p:nvGraphicFramePr>
        <p:xfrm>
          <a:off x="595621" y="3381516"/>
          <a:ext cx="7891750" cy="1265900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789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约翰一书 3：11-15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3" name="Google Shape;163;p29"/>
          <p:cNvGraphicFramePr/>
          <p:nvPr/>
        </p:nvGraphicFramePr>
        <p:xfrm>
          <a:off x="677921" y="2574391"/>
          <a:ext cx="7651900" cy="1054700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4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>
                          <a:solidFill>
                            <a:schemeClr val="lt1"/>
                          </a:solidFill>
                        </a:rPr>
                        <a:t>李東光 牧師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30"/>
          <p:cNvGraphicFramePr/>
          <p:nvPr/>
        </p:nvGraphicFramePr>
        <p:xfrm>
          <a:off x="42713" y="784800"/>
          <a:ext cx="8924550" cy="4153025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892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sng">
                          <a:solidFill>
                            <a:schemeClr val="lt1"/>
                          </a:solidFill>
                        </a:rPr>
                        <a:t>约翰一书 3 </a:t>
                      </a:r>
                      <a:endParaRPr sz="3600" u="sng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11 我们应当彼此相爱，这就是你们从起初所听见的命令。 12 不可像该隐，他是属那恶者，杀了他的兄弟。为什么杀了他呢？因自己的行为是恶的，兄弟的行为是善的。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13 弟兄们，世人若恨你们，不要以为稀奇.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9" name="Google Shape;169;p30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72" name="Google Shape;172;p30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73" name="Google Shape;173;p30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4" name="Google Shape;174;p30"/>
          <p:cNvGraphicFramePr/>
          <p:nvPr/>
        </p:nvGraphicFramePr>
        <p:xfrm>
          <a:off x="1099688" y="101500"/>
          <a:ext cx="5564425" cy="602522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5" name="Google Shape;175;p30"/>
          <p:cNvGraphicFramePr/>
          <p:nvPr/>
        </p:nvGraphicFramePr>
        <p:xfrm>
          <a:off x="2502125" y="120548"/>
          <a:ext cx="6301000" cy="602522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约翰一书 3：11-15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176;p30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31"/>
          <p:cNvGraphicFramePr/>
          <p:nvPr/>
        </p:nvGraphicFramePr>
        <p:xfrm>
          <a:off x="42713" y="784800"/>
          <a:ext cx="8924550" cy="4153025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892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 14 我们因为爱弟兄，就晓得是已经出死入生了。没有爱心的，仍住在死中。 15 凡恨他弟兄的，就是杀人的；你们晓得，凡杀人的，没有永生存在他里面。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2" name="Google Shape;182;p31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85" name="Google Shape;185;p31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86" name="Google Shape;186;p31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7" name="Google Shape;187;p31"/>
          <p:cNvGraphicFramePr/>
          <p:nvPr/>
        </p:nvGraphicFramePr>
        <p:xfrm>
          <a:off x="1099688" y="101500"/>
          <a:ext cx="5564425" cy="602522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8" name="Google Shape;188;p31"/>
          <p:cNvGraphicFramePr/>
          <p:nvPr/>
        </p:nvGraphicFramePr>
        <p:xfrm>
          <a:off x="2502125" y="120548"/>
          <a:ext cx="6301000" cy="602522"/>
        </p:xfrm>
        <a:graphic>
          <a:graphicData uri="http://schemas.openxmlformats.org/drawingml/2006/table">
            <a:tbl>
              <a:tblPr>
                <a:noFill/>
                <a:tableStyleId>{79154F50-E8AF-403F-BB94-A5B19571D720}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约翰一书 3：11-15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9" name="Google Shape;189;p31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685799" y="4108731"/>
            <a:ext cx="7805057" cy="52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彼此相爱系列之二	    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引言：不厌其烦的话题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228600" y="756805"/>
            <a:ext cx="8686800" cy="36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彼此相爱是圣经中重要话题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重要话题要不厌其烦地教导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用爱恨对比来强调彼此相爱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彼此相爱是神的命令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彼此仇恨酿历史悲剧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彼此相爱才出死入生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250" y="38900"/>
            <a:ext cx="3606950" cy="385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 重申彼此相爱的命令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我们应当彼此相爱。这就是你们从起初所听见的命令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(3:11)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1.1 彼此相爱要放下自己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打破世俗标准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效法主的榜样	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正如基督爱我们，为我们舍了自己，当作馨香的供物和祭物，献与神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(弗5:2)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211" name="Google Shape;211;p34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1.重申彼此相爱的命令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1.2 彼此相爱就荣耀主名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彼此仇恨是有辱主名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凡不行义的就不属神，不爱弟兄的也是如此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(3:10)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彼此相爱是属神标志	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你们若有彼此相爱的心，众人因此就认出你们是我的门徒了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(约13:35)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彼此仇恨酿历史悲剧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 仇恨导致兄弟相残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n" sz="3000">
                <a:latin typeface="Arial"/>
                <a:ea typeface="Arial"/>
                <a:cs typeface="Arial"/>
                <a:sym typeface="Arial"/>
              </a:rPr>
            </a:b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282865" y="1293292"/>
            <a:ext cx="5031412" cy="33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5314275" y="1293288"/>
            <a:ext cx="3492600" cy="3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人类第一起谋杀案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不可像该隐；他是</a:t>
            </a:r>
            <a:b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属那恶者，杀了他</a:t>
            </a:r>
            <a:b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的兄弟</a:t>
            </a:r>
            <a:r>
              <a:rPr lang="en" sz="3000">
                <a:solidFill>
                  <a:srgbClr val="EE0000"/>
                </a:solidFill>
              </a:rPr>
              <a:t>。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(3:12)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On-screen Show (16:9)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KaiTi</vt:lpstr>
      <vt:lpstr>Twentieth Century</vt:lpstr>
      <vt:lpstr>Times New Roman</vt:lpstr>
      <vt:lpstr>SimSun</vt:lpstr>
      <vt:lpstr>Roboto</vt:lpstr>
      <vt:lpstr>Calibri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引言：不厌其烦的话题</vt:lpstr>
      <vt:lpstr>1. 重申彼此相爱的命令</vt:lpstr>
      <vt:lpstr>1.重申彼此相爱的命令</vt:lpstr>
      <vt:lpstr>2. 彼此仇恨酿历史悲剧</vt:lpstr>
      <vt:lpstr>PowerPoint Presentation</vt:lpstr>
      <vt:lpstr>2. 彼此仇恨酿历史悲剧</vt:lpstr>
      <vt:lpstr>2. 彼此仇恨酿历史悲剧</vt:lpstr>
      <vt:lpstr>3. 彼此相爱的现实意义</vt:lpstr>
      <vt:lpstr>3. 彼此相爱的现实意义</vt:lpstr>
      <vt:lpstr>结语：语重心长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2025-11-11T01:09:38Z</dcterms:modified>
</cp:coreProperties>
</file>