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1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10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9aeb458151_2_7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g39aeb458151_2_7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9aeb458151_2_13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g39aeb458151_2_13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9aeb458151_2_13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g39aeb458151_2_13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9aeb458151_2_8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g39aeb458151_2_8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9aeb458151_2_8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g39aeb458151_2_8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g39aeb458151_2_8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9aeb458151_2_9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4" name="Google Shape;104;g39aeb458151_2_9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g39aeb458151_2_9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9aeb458151_2_10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g39aeb458151_2_10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9aeb458151_2_10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g39aeb458151_2_10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9aeb458151_2_1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g39aeb458151_2_1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9aeb458151_2_1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g39aeb458151_2_1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9aeb458151_2_1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g39aeb458151_2_1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1257300" y="378619"/>
            <a:ext cx="6858000" cy="1185863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t/>
            </a:r>
            <a:endParaRPr b="0" i="0" sz="4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2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神的儿女愿意追求圣洁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22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778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3.3 追求圣洁</a:t>
            </a: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有主的榜样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主榜样激励我们</a:t>
            </a:r>
            <a:r>
              <a:rPr b="0" i="0" lang="en" sz="3000" u="none" cap="none" strike="noStrike">
                <a:solidFill>
                  <a:srgbClr val="C00000"/>
                </a:solidFill>
                <a:latin typeface="STKaiti"/>
                <a:ea typeface="STKaiti"/>
                <a:cs typeface="STKaiti"/>
                <a:sym typeface="STKaiti"/>
              </a:rPr>
              <a:t>洁净自己，像他洁净一样。</a:t>
            </a:r>
            <a:r>
              <a:rPr lang="en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(3:3)</a:t>
            </a:r>
            <a:endParaRPr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我们的新生命</a:t>
            </a:r>
            <a:r>
              <a:rPr b="0" i="0" lang="en" sz="3000" u="none" cap="none" strike="noStrike">
                <a:solidFill>
                  <a:srgbClr val="C00000"/>
                </a:solidFill>
                <a:latin typeface="STKaiti"/>
                <a:ea typeface="STKaiti"/>
                <a:cs typeface="STKaiti"/>
                <a:sym typeface="STKaiti"/>
              </a:rPr>
              <a:t>是照着神的形象造的，有真理的仁义和圣洁。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(弗4:24)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我们会竭力</a:t>
            </a:r>
            <a:r>
              <a:rPr b="0" i="0" lang="en" sz="3000" u="none" cap="none" strike="noStrike">
                <a:solidFill>
                  <a:srgbClr val="C00000"/>
                </a:solidFill>
                <a:latin typeface="STKaiti"/>
                <a:ea typeface="STKaiti"/>
                <a:cs typeface="STKaiti"/>
                <a:sym typeface="STKaiti"/>
              </a:rPr>
              <a:t>效法祂儿子的模样，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罗8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:29)  </a:t>
            </a:r>
            <a:r>
              <a:rPr b="0" i="0" lang="en" sz="3000" u="none" cap="none" strike="noStrike">
                <a:solidFill>
                  <a:srgbClr val="C00000"/>
                </a:solidFill>
                <a:latin typeface="STKaiti"/>
                <a:ea typeface="STKaiti"/>
                <a:cs typeface="STKaiti"/>
                <a:sym typeface="STKaiti"/>
              </a:rPr>
              <a:t>除去身体、灵魂一切的污秽，敬畏神，得以成圣。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林后7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:1)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当基督再来时</a:t>
            </a:r>
            <a:r>
              <a:rPr b="0" i="0" lang="en" sz="3000" u="none" cap="none" strike="noStrike">
                <a:solidFill>
                  <a:srgbClr val="C00000"/>
                </a:solidFill>
                <a:latin typeface="STKaiti"/>
                <a:ea typeface="STKaiti"/>
                <a:cs typeface="STKaiti"/>
                <a:sym typeface="STKaiti"/>
              </a:rPr>
              <a:t>我们必要像祂。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(3:2)  </a:t>
            </a:r>
            <a:r>
              <a:rPr b="0" i="0" lang="en" sz="3000" u="none" cap="none" strike="noStrike">
                <a:solidFill>
                  <a:srgbClr val="C00000"/>
                </a:solidFill>
                <a:latin typeface="STKaiti"/>
                <a:ea typeface="STKaiti"/>
                <a:cs typeface="STKaiti"/>
                <a:sym typeface="STKaiti"/>
              </a:rPr>
              <a:t>变成主的形状，荣上加荣。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(林后3:18)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22"/>
          <p:cNvSpPr txBox="1"/>
          <p:nvPr/>
        </p:nvSpPr>
        <p:spPr>
          <a:xfrm>
            <a:off x="4400550" y="4788291"/>
            <a:ext cx="571500" cy="3462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3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结语：神儿女为神争光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23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905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我们是神的儿女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我们有神的慈爱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我们有美好盼望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我们有主的榜样</a:t>
            </a:r>
            <a:endParaRPr sz="2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       </a:t>
            </a: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所以我们要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23"/>
          <p:cNvSpPr txBox="1"/>
          <p:nvPr/>
        </p:nvSpPr>
        <p:spPr>
          <a:xfrm>
            <a:off x="4400550" y="4788291"/>
            <a:ext cx="571500" cy="3462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23"/>
          <p:cNvSpPr txBox="1"/>
          <p:nvPr/>
        </p:nvSpPr>
        <p:spPr>
          <a:xfrm>
            <a:off x="3367731" y="2773873"/>
            <a:ext cx="4574700" cy="1508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-190500" lvl="0" marL="177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爱神爱人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追求圣洁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效法基督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0" name="Google Shape;160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95430" y="960170"/>
            <a:ext cx="3471262" cy="38281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引言：身份认同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4"/>
          <p:cNvSpPr txBox="1"/>
          <p:nvPr>
            <p:ph idx="1" type="body"/>
          </p:nvPr>
        </p:nvSpPr>
        <p:spPr>
          <a:xfrm>
            <a:off x="228600" y="756805"/>
            <a:ext cx="8686800" cy="368022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905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各个文化注重家族身份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家族身份影响地位品格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神儿女的身份无与伦比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</a:pPr>
            <a:r>
              <a:t/>
            </a:r>
            <a:endParaRPr sz="27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</a:pPr>
            <a:r>
              <a:rPr lang="en" sz="2700"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lang="en" sz="3000">
                <a:latin typeface="Arial"/>
                <a:ea typeface="Arial"/>
                <a:cs typeface="Arial"/>
                <a:sym typeface="Arial"/>
              </a:rPr>
              <a:t>神儿女特征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：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4"/>
          <p:cNvSpPr txBox="1"/>
          <p:nvPr/>
        </p:nvSpPr>
        <p:spPr>
          <a:xfrm>
            <a:off x="4400550" y="4788291"/>
            <a:ext cx="571500" cy="3462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4"/>
          <p:cNvSpPr txBox="1"/>
          <p:nvPr/>
        </p:nvSpPr>
        <p:spPr>
          <a:xfrm>
            <a:off x="2872834" y="2305504"/>
            <a:ext cx="4574787" cy="14119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-190500" lvl="1" marL="5207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蒙受神的慈爱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1" marL="5207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拥有永远盼望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1" marL="5207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愿意追求圣洁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神的儿女蒙受神的慈爱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5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1.1 神因慈爱接纳我们为儿女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天然关系（我们是神创造的）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b="0" i="0" lang="en" sz="3000" u="none" cap="none" strike="noStrike">
                <a:solidFill>
                  <a:srgbClr val="C00000"/>
                </a:solidFill>
                <a:latin typeface="STKaiti"/>
                <a:ea typeface="STKaiti"/>
                <a:cs typeface="STKaiti"/>
                <a:sym typeface="STKaiti"/>
              </a:rPr>
              <a:t>神就</a:t>
            </a:r>
            <a:r>
              <a:rPr i="0" lang="en" sz="3000" u="none" cap="none" strike="noStrike">
                <a:solidFill>
                  <a:srgbClr val="C00000"/>
                </a:solidFill>
                <a:latin typeface="STKaiti"/>
                <a:ea typeface="STKaiti"/>
                <a:cs typeface="STKaiti"/>
                <a:sym typeface="STKaiti"/>
              </a:rPr>
              <a:t>照著自己的形像造人</a:t>
            </a:r>
            <a:r>
              <a:rPr b="0" i="0" lang="en" sz="3000" u="none" cap="none" strike="noStrike">
                <a:solidFill>
                  <a:srgbClr val="C00000"/>
                </a:solidFill>
                <a:latin typeface="STKaiti"/>
                <a:ea typeface="STKaiti"/>
                <a:cs typeface="STKaiti"/>
                <a:sym typeface="STKaiti"/>
              </a:rPr>
              <a:t>，乃是</a:t>
            </a:r>
            <a:r>
              <a:rPr i="0" lang="en" sz="3000" u="none" cap="none" strike="noStrike">
                <a:solidFill>
                  <a:srgbClr val="C00000"/>
                </a:solidFill>
                <a:latin typeface="STKaiti"/>
                <a:ea typeface="STKaiti"/>
                <a:cs typeface="STKaiti"/>
                <a:sym typeface="STKaiti"/>
              </a:rPr>
              <a:t>照著他的形像造男造女</a:t>
            </a:r>
            <a:r>
              <a:rPr b="0" i="0" lang="en" sz="3000" u="none" cap="none" strike="noStrike">
                <a:solidFill>
                  <a:srgbClr val="C00000"/>
                </a:solidFill>
                <a:latin typeface="STKaiti"/>
                <a:ea typeface="STKaiti"/>
                <a:cs typeface="STKaiti"/>
                <a:sym typeface="STKaiti"/>
              </a:rPr>
              <a:t>。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(创世纪1:27)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重新接纳（恢复儿女名分）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STKaiti"/>
                <a:ea typeface="STKaiti"/>
                <a:cs typeface="STKaiti"/>
                <a:sym typeface="STKaiti"/>
              </a:rPr>
              <a:t>使我们得称为神的儿女；…我</a:t>
            </a:r>
            <a:r>
              <a:rPr b="0" i="0" lang="en" sz="3000" u="none" cap="none" strike="noStrike">
                <a:solidFill>
                  <a:srgbClr val="C00000"/>
                </a:solidFill>
                <a:latin typeface="STKaiti"/>
                <a:ea typeface="STKaiti"/>
                <a:cs typeface="STKaiti"/>
                <a:sym typeface="STKaiti"/>
              </a:rPr>
              <a:t>要作你们的父；你们要作我的儿女。这是全能的主说的。</a:t>
            </a:r>
            <a:r>
              <a:rPr lang="en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(3:1,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林后6:18)</a:t>
            </a:r>
            <a:endParaRPr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千真万确（</a:t>
            </a:r>
            <a:r>
              <a:rPr lang="en" sz="3000">
                <a:solidFill>
                  <a:srgbClr val="C00000"/>
                </a:solidFill>
                <a:latin typeface="STKaiti"/>
                <a:ea typeface="STKaiti"/>
                <a:cs typeface="STKaiti"/>
                <a:sym typeface="STKaiti"/>
              </a:rPr>
              <a:t>我们也真是祂的儿女</a:t>
            </a:r>
            <a:r>
              <a:rPr lang="en" sz="3000">
                <a:latin typeface="STKaiti"/>
                <a:ea typeface="STKaiti"/>
                <a:cs typeface="STKaiti"/>
                <a:sym typeface="STKaiti"/>
              </a:rPr>
              <a:t>。</a:t>
            </a:r>
            <a:r>
              <a:rPr b="0" i="0" lang="en" sz="2400" u="none" cap="none" strike="noStrike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 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3:1</a:t>
            </a:r>
            <a:r>
              <a:rPr b="0" i="0" lang="en" sz="3000" u="none" cap="none" strike="noStrike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)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5"/>
          <p:cNvSpPr txBox="1"/>
          <p:nvPr/>
        </p:nvSpPr>
        <p:spPr>
          <a:xfrm>
            <a:off x="4400550" y="4788291"/>
            <a:ext cx="571500" cy="3462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神的儿女蒙受神的慈爱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6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1.2 神儿女明白神慈爱的伟大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神的慈爱深不可测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b="0" i="0" lang="en" sz="3000" u="none" cap="none" strike="noStrike">
                <a:solidFill>
                  <a:srgbClr val="C00000"/>
                </a:solidFill>
                <a:latin typeface="STKaiti"/>
                <a:ea typeface="STKaiti"/>
                <a:cs typeface="STKaiti"/>
                <a:sym typeface="STKaiti"/>
              </a:rPr>
              <a:t>何等的慈爱，使我们得称为神的儿女。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(3:1)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认识神才明白神的慈爱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/>
              <a:t>神的儿女宣扬神的慈爱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STKaiti"/>
                <a:ea typeface="STKaiti"/>
                <a:cs typeface="STKaiti"/>
                <a:sym typeface="STKaiti"/>
              </a:rPr>
              <a:t>惟有你们是被拣选的族类，是有君尊的祭司，是圣洁的国度，是属神的子民，要叫你们宣扬那召你们出黑暗入奇妙光明者的美德</a:t>
            </a:r>
            <a:r>
              <a:rPr b="0" i="0" lang="en" sz="3000" u="none" cap="none" strike="noStrike">
                <a:solidFill>
                  <a:srgbClr val="C00000"/>
                </a:solidFill>
                <a:latin typeface="STKaiti"/>
                <a:ea typeface="STKaiti"/>
                <a:cs typeface="STKaiti"/>
                <a:sym typeface="STKaiti"/>
              </a:rPr>
              <a:t>。</a:t>
            </a:r>
            <a:r>
              <a:rPr lang="en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(彼前2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:9)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6"/>
          <p:cNvSpPr txBox="1"/>
          <p:nvPr/>
        </p:nvSpPr>
        <p:spPr>
          <a:xfrm>
            <a:off x="4400550" y="4788291"/>
            <a:ext cx="571500" cy="3462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7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神的儿女有永远的盼望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7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2.1 人需要有永远的盼望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只注目现实会令人沮丧绝望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b="0" i="0" lang="en" sz="3000" u="none" cap="none" strike="noStrike">
                <a:solidFill>
                  <a:srgbClr val="C00000"/>
                </a:solidFill>
                <a:latin typeface="STKaiti"/>
                <a:ea typeface="STKaiti"/>
                <a:cs typeface="STKaiti"/>
                <a:sym typeface="STKaiti"/>
              </a:rPr>
              <a:t>活著的人知道必死；死了的人毫无所知，也不再得赏赐；他们的名无人记念,…见日光之下，快跑的未必能赢；力战的未必得胜；智慧的未必得粮食；明哲的未必得资财；灵巧的未必得喜悦。</a:t>
            </a:r>
            <a:r>
              <a:rPr lang="en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传9:5, 1</a:t>
            </a:r>
            <a:r>
              <a:rPr lang="en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人类自古都在寻求永远盼望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STKaiti"/>
                <a:ea typeface="STKaiti"/>
                <a:cs typeface="STKaiti"/>
                <a:sym typeface="STKaiti"/>
              </a:rPr>
              <a:t>神造万物，各按其时成为美好，又将永生安置在世人心里。</a:t>
            </a:r>
            <a:r>
              <a:rPr lang="en" sz="2400">
                <a:latin typeface="Arial"/>
                <a:ea typeface="Arial"/>
                <a:cs typeface="Arial"/>
                <a:sym typeface="Arial"/>
              </a:rPr>
              <a:t>(传道书3:11)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17"/>
          <p:cNvSpPr txBox="1"/>
          <p:nvPr/>
        </p:nvSpPr>
        <p:spPr>
          <a:xfrm>
            <a:off x="4400550" y="4788291"/>
            <a:ext cx="571500" cy="3462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8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神的儿女有永远的盼望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8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2.2 神儿女有确切的盼望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尘世是客旅、天家是</a:t>
            </a:r>
            <a:r>
              <a:rPr lang="en" sz="3000">
                <a:solidFill>
                  <a:srgbClr val="000000"/>
                </a:solidFill>
              </a:rPr>
              <a:t>归宿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b="0" i="0" lang="en" sz="3000" u="none" cap="none" strike="noStrike">
                <a:solidFill>
                  <a:srgbClr val="C00000"/>
                </a:solidFill>
                <a:latin typeface="STKaiti"/>
                <a:ea typeface="STKaiti"/>
                <a:cs typeface="STKaiti"/>
                <a:sym typeface="STKaiti"/>
              </a:rPr>
              <a:t>这些人都是存著信心死的，并没有得著所应许的；却从远处望见，且欢喜迎接，又承认自己在世上是客旅，是寄居的。说这样话的人是表明自己要找一个家乡。</a:t>
            </a:r>
            <a:r>
              <a:rPr lang="en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(来11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13-14</a:t>
            </a: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18"/>
          <p:cNvSpPr txBox="1"/>
          <p:nvPr/>
        </p:nvSpPr>
        <p:spPr>
          <a:xfrm>
            <a:off x="4400550" y="4788291"/>
            <a:ext cx="571500" cy="3462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9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神的儿女有永远的盼望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9"/>
          <p:cNvSpPr txBox="1"/>
          <p:nvPr>
            <p:ph idx="1" type="body"/>
          </p:nvPr>
        </p:nvSpPr>
        <p:spPr>
          <a:xfrm>
            <a:off x="228600" y="742950"/>
            <a:ext cx="8686800" cy="43223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2.2 神儿女有确切的盼望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天家的美好、身体的复活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lang="en" sz="3000">
                <a:solidFill>
                  <a:srgbClr val="C00000"/>
                </a:solidFill>
                <a:latin typeface="STKaiti"/>
                <a:ea typeface="STKaiti"/>
                <a:cs typeface="STKaiti"/>
                <a:sym typeface="STKaiti"/>
              </a:rPr>
              <a:t>我又看见一个新天新地；因为先前的天地已经过去了，海也不再有了。我又看见圣城新耶路撒冷由神那里从天而降，预备好了，就如新妇妆饰整齐，等候丈夫。我听见有大声音从宝座出来说：看哪，神的帐幕在人间。他要与人同住，他们要作他的子民。神要亲自与他们同在，作他们的神。神要擦去他们一切的眼泪；不再有死亡，也不再有悲哀、哭号、疼痛，因为以前的事都过去了。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启2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1:1-4</a:t>
            </a: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>
              <a:solidFill>
                <a:srgbClr val="C00000"/>
              </a:solidFill>
              <a:latin typeface="KaiTi"/>
              <a:ea typeface="KaiTi"/>
              <a:cs typeface="KaiTi"/>
              <a:sym typeface="KaiTi"/>
            </a:endParaRPr>
          </a:p>
        </p:txBody>
      </p:sp>
      <p:sp>
        <p:nvSpPr>
          <p:cNvPr id="130" name="Google Shape;130;p19"/>
          <p:cNvSpPr txBox="1"/>
          <p:nvPr/>
        </p:nvSpPr>
        <p:spPr>
          <a:xfrm>
            <a:off x="4400550" y="4788291"/>
            <a:ext cx="571500" cy="3462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0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神的儿女有永远的盼望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20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2.2 神儿女有确切的盼望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天家的美好、身体的复活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STKaiti"/>
                <a:ea typeface="STKaiti"/>
                <a:cs typeface="STKaiti"/>
                <a:sym typeface="STKaiti"/>
              </a:rPr>
              <a:t>主若显现，我们必要像他，因为必得见他的真体。</a:t>
            </a:r>
            <a:r>
              <a:rPr lang="en" sz="2400">
                <a:latin typeface="Arial"/>
                <a:ea typeface="Arial"/>
                <a:cs typeface="Arial"/>
                <a:sym typeface="Arial"/>
              </a:rPr>
              <a:t>(3:2)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b="0" i="0" lang="en" sz="3000" u="none" cap="none" strike="noStrike">
                <a:solidFill>
                  <a:srgbClr val="C00000"/>
                </a:solidFill>
                <a:latin typeface="STKaiti"/>
                <a:ea typeface="STKaiti"/>
                <a:cs typeface="STKaiti"/>
                <a:sym typeface="STKaiti"/>
              </a:rPr>
              <a:t>死人复活也是这样：所种的是必朽坏的，复活的是不朽坏的；所种的是羞辱的，复活的是荣耀的；所种的是软弱的，复活的是强壮的；所种的是血气的身体，复活的是灵性的身体。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林前15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:42-44)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20"/>
          <p:cNvSpPr txBox="1"/>
          <p:nvPr/>
        </p:nvSpPr>
        <p:spPr>
          <a:xfrm>
            <a:off x="4400550" y="4788291"/>
            <a:ext cx="571500" cy="3462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1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神的儿女愿意追求圣洁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21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778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3.1 追求圣洁是分别为圣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3.2 追求圣洁是神的期待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正面呼召：</a:t>
            </a:r>
            <a:r>
              <a:rPr b="0" i="0" lang="en" sz="3000" u="none" cap="none" strike="noStrike">
                <a:solidFill>
                  <a:srgbClr val="C00000"/>
                </a:solidFill>
                <a:latin typeface="STKaiti"/>
                <a:ea typeface="STKaiti"/>
                <a:cs typeface="STKaiti"/>
                <a:sym typeface="STKaiti"/>
              </a:rPr>
              <a:t>那召你们的既是圣洁，你们在一切所行的事上也要圣洁。因为经上记著说：「你们要圣洁，因为我是圣洁的。」</a:t>
            </a:r>
            <a:r>
              <a:rPr lang="en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(彼前1:15-16)</a:t>
            </a:r>
            <a:endParaRPr/>
          </a:p>
          <a:p>
            <a:pPr indent="-190500" lvl="0" marL="1778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负面警告：</a:t>
            </a:r>
            <a:r>
              <a:rPr b="0" i="0" lang="en" sz="3000" u="none" cap="none" strike="noStrike">
                <a:solidFill>
                  <a:srgbClr val="C00000"/>
                </a:solidFill>
                <a:latin typeface="STKaiti"/>
                <a:ea typeface="STKaiti"/>
                <a:cs typeface="STKaiti"/>
                <a:sym typeface="STKaiti"/>
              </a:rPr>
              <a:t>你们要追求与众人和睦，并要追求圣洁；非圣洁没有人能见主。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来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12:14)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21"/>
          <p:cNvSpPr txBox="1"/>
          <p:nvPr/>
        </p:nvSpPr>
        <p:spPr>
          <a:xfrm>
            <a:off x="4400550" y="4788291"/>
            <a:ext cx="571500" cy="3462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