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7" r:id="rId3"/>
    <p:sldId id="262" r:id="rId4"/>
    <p:sldId id="273" r:id="rId5"/>
    <p:sldId id="275" r:id="rId6"/>
    <p:sldId id="276" r:id="rId7"/>
    <p:sldId id="277" r:id="rId8"/>
    <p:sldId id="286" r:id="rId9"/>
    <p:sldId id="279" r:id="rId10"/>
    <p:sldId id="280" r:id="rId11"/>
    <p:sldId id="278" r:id="rId12"/>
    <p:sldId id="281" r:id="rId13"/>
    <p:sldId id="282" r:id="rId14"/>
    <p:sldId id="283" r:id="rId15"/>
    <p:sldId id="284" r:id="rId16"/>
    <p:sldId id="285" r:id="rId17"/>
    <p:sldId id="267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FF6969"/>
    <a:srgbClr val="030B1A"/>
    <a:srgbClr val="121D39"/>
    <a:srgbClr val="244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BA5A-0409-4D45-AF59-77B8387D1DC7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F40D-DF18-4977-8FB2-7198F1032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2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8A70-D8B2-49DB-5A42-A10E47D27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A1407-5F91-AC6D-6F19-38B9F303D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A29E1-F596-B92C-69F5-D4E7676DD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138F-9ADD-7870-8E28-904FDFE58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13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5ABD1-3412-BD21-F8DE-223A99F2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D30E2-4807-BE38-9DCC-902959038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D2395-017E-5A26-5A0B-8195DF977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C3291-52FB-F4D9-2783-D32EC8748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39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2F150-39B5-0211-5C65-BC852A45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44C96-3481-BE7B-B005-1F35BBC5D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C99F6-FF5E-DABD-8EA3-CD32C4B6C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C900-48C0-490E-3C57-AF2FF271A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4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0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20371-0624-361E-7419-3F89CB6C6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12136-93F2-3BB1-2D76-1AC930EEB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1075A-D470-EEB2-6389-627CFE33E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CC4F-2B5C-0997-96F8-569A993B2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2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C83D3-016F-AE11-E918-026267BE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75422-E40B-3682-1CAD-9A05776F2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80D98-A50E-2B95-071F-C77DA2F73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AB33E-13C5-D1C2-C806-CB42E11BA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0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36EF-B3EB-EAE9-6462-AF237697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8A49B-B426-C9BC-A5D6-CD6015CF1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28BE6-829C-0093-9CE8-7278DFF44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24947-3EF1-987A-AD8C-01D7C2F6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509E-4E99-6788-9767-AA7EBE6B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8F1F51-909D-B2C8-410C-6E5705AD2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AE191-0B01-A10E-1E58-43E8E97B5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7FE98-AF93-BC78-D59D-6A8577C1B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3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B54E-E46F-F983-1E6A-625E71961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57A62-52EB-DDAF-5F43-CCFA794B3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A99BF-369E-551C-4444-99789D6EC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2F867-FBB3-1079-D664-F019966BB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1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63EDA-D4F9-44F3-7B4E-7378118F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95DD2-A648-A641-9F46-60A3675C3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D8072-48D9-5534-7299-C12A18B89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7B47-3D08-1CC9-F385-99C4116A1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8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3421-6AC3-E368-47AE-3FCC5956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91CCA-E40C-A341-94AB-0A6C8FD40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49201-676D-30A5-9910-2844ECF05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8E4BA-D19F-77A1-22F9-9718772F5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7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4AB7-F27A-4089-4D08-BD0F189F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EA126-758B-27F1-37D6-B31FCA5F6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086BF-891D-C1C2-2A0A-CEAD7059A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309D0-816A-E366-B6DF-581220C9A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05D6-5466-10FF-33A5-5C2B4378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6D631-D9E3-6DD3-E3FD-756F60C20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8D759-BF44-2433-D52D-DFA88BC02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84B6-8436-9E8C-410D-555E40359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7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E2F40-7177-92EB-ECC2-05D29D0C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E5217-3421-3ED1-9AFD-13E895AF9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123F3-8330-A822-2421-F1A7B78B9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064D2-43AD-4EE4-9103-8D83026B9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F40D-DF18-4977-8FB2-7198F10328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D8D-239C-178D-FA58-888E8FEE8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CD54E-E6D2-5387-BE07-C7A2287DC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EE75-8F71-98FE-7320-E4C03D9C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91E1-39B2-D7B4-6F54-71D9BB0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F77E-D767-C09D-2FEA-EF5CD405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1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5CC5-E305-21D0-AAE4-F9CF3B01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CE0E1-11E5-366B-BBE7-8BA27DBD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1DEC-9505-FD28-83AC-429C82C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83BA-F81A-CEB5-4CA9-FBF7BC9B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F6D1-848A-8594-3FD0-6941B4A0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6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94972-9DE0-9595-960B-04CDA1DDD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45099-86AE-2499-5C14-765D83465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CC1E-5248-5C4F-3036-3D449E46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1BA9-9646-4121-710D-7C370416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5CAD-ED6B-F8D6-6949-F12F9A30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6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D0F2-B214-BFB9-574F-B0E9EC18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F502-887D-B763-D08E-8140F9B97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6901-CC64-B693-72A1-42C4266C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69179-D121-E11D-D326-037A1C7B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700B-06CC-6212-B52E-F1722C20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9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B11B-6982-CC55-49DD-1C6CCB30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A75B-D622-7D32-B5ED-1AC3ECC2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DF49-1209-C87D-BB05-F1223721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4933-30D1-E3A3-6122-A105611C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BFFE-2EA2-6289-95D9-B45FF1A8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47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9037-1C11-54F5-90DC-632C1625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2740-A5B2-06F8-417A-4D2372DB1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B68CC-4995-AD16-C7C3-3202A06B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25146-0C2F-5033-E200-C3C888F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CFD4-C1F3-6B65-096A-B26EBAD2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73D17-6B24-3FFF-9E6B-6E250682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3830-E5F8-7107-D4CA-FA0B9F3B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1B057-4900-2642-94B5-BF7D44BD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316C-4F0A-3BFB-1673-2004C3505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7E22F-FD75-9CF0-9DB2-FE50BDBF0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53FCE-9C67-8A90-439B-9A0F46118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246F2-9E19-BAD0-365E-DE94FD9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0F5CD-263F-5F2B-E602-8E0F7316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4EE55-68F5-7CC4-5F3F-832BA28F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D98A-6FDD-E774-E474-427A73A2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4AE8A-789E-EB32-00FC-6E63F3C2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ED206-2D0C-0446-B5F7-E92878B1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D7E8F-905F-4040-4E1D-618C9A0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97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9DCE-320C-368A-8620-2C0A1E8C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D6A4F-5D7D-4B9F-163E-1E74A7DE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327C7-1A4C-3154-00BF-03CD60A6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51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F9B8-4FBE-9267-2DEF-7E151F47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01BA-2D59-C325-6DA1-91A0F9D2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7F789-8405-B7C4-BC23-E9CA3325F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06E55-5154-D4E2-E3AC-6FA38B3A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145AA-E643-5135-D7DE-A1663C0E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8FCE-87C4-528D-00FF-5D113D4A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0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5B78-0D8E-D389-3D11-38EF8ECD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CD3F8-B44E-ED00-BFEF-6EE0433BE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C53E-1F28-A9F9-A66F-99943711A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9BA81-3075-B5C5-B4E4-FE2A8589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1FE62-AFD7-3258-92A7-AD8FC81E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4F900-D3A1-22E3-0E1B-1BFA08A1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637D5-17C5-7D7F-446B-798ED810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A386-22E9-1235-BFCB-6E95937C5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ED3D8-9D7B-C22D-6AB2-98D1F547C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3E4C-0C92-48C5-9EA7-959AAEEFD84B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41222-0D14-17F0-A023-60B7FAF79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7F024-6B26-C82B-5CE0-15576C3A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16DB-643A-4A5C-91DF-B4A9CCB20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2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2E69A-6489-62AB-2F26-70C34F6B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E13DB-C030-DB24-4A4C-47F66F2EB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6" b="48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57DC1-677A-D341-C39E-D1521BE2B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688" y="1295401"/>
            <a:ext cx="5100680" cy="1237625"/>
          </a:xfrm>
          <a:noFill/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zh-CN" altLang="en-US" b="1" dirty="0">
                <a:ln w="38100">
                  <a:solidFill>
                    <a:srgbClr val="24466C"/>
                  </a:solidFill>
                </a:ln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月亮代表</a:t>
            </a:r>
            <a:r>
              <a:rPr lang="zh-CN" altLang="en-US" b="1" dirty="0">
                <a:ln w="28575">
                  <a:solidFill>
                    <a:srgbClr val="24466C"/>
                  </a:solidFill>
                </a:ln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2EBB5-B6C4-D9DB-A428-05C1C4A66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0202" y="5814127"/>
            <a:ext cx="4696896" cy="828675"/>
          </a:xfrm>
        </p:spPr>
        <p:txBody>
          <a:bodyPr>
            <a:normAutofit fontScale="92500"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诗篇</a:t>
            </a:r>
            <a:r>
              <a:rPr lang="en-US" altLang="zh-CN" sz="3600" b="1" dirty="0">
                <a:solidFill>
                  <a:schemeClr val="bg1"/>
                </a:solidFill>
              </a:rPr>
              <a:t>8:3-5</a:t>
            </a:r>
            <a:r>
              <a:rPr lang="zh-CN" altLang="en-US" sz="3600" b="1" dirty="0">
                <a:solidFill>
                  <a:schemeClr val="bg1"/>
                </a:solidFill>
              </a:rPr>
              <a:t>；传道书</a:t>
            </a:r>
            <a:r>
              <a:rPr lang="en-US" altLang="zh-CN" sz="3600" b="1" dirty="0">
                <a:solidFill>
                  <a:schemeClr val="bg1"/>
                </a:solidFill>
              </a:rPr>
              <a:t>3:11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E0E54F-7CF2-3E62-100D-F6E9745AC417}"/>
              </a:ext>
            </a:extLst>
          </p:cNvPr>
          <p:cNvSpPr txBox="1">
            <a:spLocks/>
          </p:cNvSpPr>
          <p:nvPr/>
        </p:nvSpPr>
        <p:spPr>
          <a:xfrm>
            <a:off x="1676400" y="504826"/>
            <a:ext cx="9144000" cy="158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D3CADA-E19B-A598-5C5A-70A2D9C04ABC}"/>
              </a:ext>
            </a:extLst>
          </p:cNvPr>
          <p:cNvSpPr txBox="1">
            <a:spLocks/>
          </p:cNvSpPr>
          <p:nvPr/>
        </p:nvSpPr>
        <p:spPr>
          <a:xfrm>
            <a:off x="8383347" y="1295400"/>
            <a:ext cx="2695993" cy="1237625"/>
          </a:xfrm>
          <a:prstGeom prst="rect">
            <a:avLst/>
          </a:prstGeom>
          <a:noFill/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n w="38100">
                  <a:solidFill>
                    <a:srgbClr val="24466C"/>
                  </a:solidFill>
                </a:ln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的心</a:t>
            </a:r>
            <a:r>
              <a:rPr lang="zh-CN" altLang="en-US" b="1" dirty="0">
                <a:ln w="28575">
                  <a:solidFill>
                    <a:srgbClr val="24466C"/>
                  </a:solidFill>
                </a:ln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AEB44A-0DBB-F499-59EA-629FFB89AF20}"/>
              </a:ext>
            </a:extLst>
          </p:cNvPr>
          <p:cNvSpPr txBox="1">
            <a:spLocks/>
          </p:cNvSpPr>
          <p:nvPr/>
        </p:nvSpPr>
        <p:spPr>
          <a:xfrm>
            <a:off x="6360340" y="1019596"/>
            <a:ext cx="1885444" cy="186926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神</a:t>
            </a:r>
            <a:r>
              <a:rPr lang="zh-CN" altLang="en-US" b="1" dirty="0">
                <a:ln w="28575">
                  <a:solidFill>
                    <a:srgbClr val="C00000"/>
                  </a:solidFill>
                </a:ln>
                <a:noFill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247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F287-37CD-7F7A-71AE-4F16FCD60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0B2F9-45B3-3993-3370-FF118D376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4" b="58284"/>
          <a:stretch>
            <a:fillRect/>
          </a:stretch>
        </p:blipFill>
        <p:spPr bwMode="auto">
          <a:xfrm>
            <a:off x="-2516" y="-1"/>
            <a:ext cx="12186424" cy="688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2664A-67B1-5AE5-1278-B849AAD2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B047-AD14-5C20-77CD-864E3047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6532418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精妙的宇宙让人类惊叹思索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7E1B4-782D-D0E7-5A29-676EAD0D5B1F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9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65BE3-4E33-44C3-F959-DD4E65DB8C34}"/>
              </a:ext>
            </a:extLst>
          </p:cNvPr>
          <p:cNvSpPr txBox="1"/>
          <p:nvPr/>
        </p:nvSpPr>
        <p:spPr>
          <a:xfrm>
            <a:off x="5960442" y="3221686"/>
            <a:ext cx="6080507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我仰望星空，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它是那样庄严而圣洁；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那凛然的正义，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让我充满热爱、感到敬畏。  </a:t>
            </a:r>
            <a:b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（温家宝）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2BD8E-35C6-686E-A9D0-52C845ABCD75}"/>
              </a:ext>
            </a:extLst>
          </p:cNvPr>
          <p:cNvSpPr txBox="1"/>
          <p:nvPr/>
        </p:nvSpPr>
        <p:spPr>
          <a:xfrm>
            <a:off x="252584" y="2113690"/>
            <a:ext cx="5382535" cy="3970318"/>
          </a:xfrm>
          <a:prstGeom prst="rect">
            <a:avLst/>
          </a:prstGeom>
          <a:solidFill>
            <a:srgbClr val="030B1A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有两样东西，我愈是经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常和持久地加以思索，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它们在我心灵里唤起的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惊奇与敬畏愈是日新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月异、与日俱增：那</a:t>
            </a:r>
            <a:r>
              <a:rPr lang="zh-CN" altLang="en-US" sz="4000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就是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我头上的星空和我心中的道德律。  （康德）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2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5642-C2FD-C978-5166-8792882F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2956B-9CEF-B04C-9640-EA77FC569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4" b="58284"/>
          <a:stretch>
            <a:fillRect/>
          </a:stretch>
        </p:blipFill>
        <p:spPr bwMode="auto">
          <a:xfrm>
            <a:off x="-2516" y="-1"/>
            <a:ext cx="12186424" cy="688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B83A0-DA87-B282-8F34-9967BFD4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FED7B-1221-7CD7-D168-B21CF8EF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11582400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敬畏神才能明白神的心意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我观看你指头所造的天，并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你所陈设的月亮星宿，便说：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人算什麽，你竟顾念他？世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人算什麽，你竟眷顾他？你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叫他比天使微小一点，并赐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他荣耀尊贵为冠冕。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（诗篇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8:3-5)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1727D-3532-1C18-0FB0-383877B212CC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10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C6144-A02C-1DCF-A223-8092359B5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3BA75-295B-EC8C-E916-CADE1CFF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77569">
            <a:off x="8162032" y="1041762"/>
            <a:ext cx="5599347" cy="3907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05196-2EDD-87C7-3DEE-C3E763B6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月亮显示人生命的缺憾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26944-729F-AC06-A100-1D13FE8B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11582400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人类原本有来自神创造的荣耀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神就照著自己的形像造人，乃是照著他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的形像造男造女。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（创世纪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1:27)</a:t>
            </a: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缺残月亮反映世人犯罪的光景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因为世人都犯了罪，亏缺了神的荣耀。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因为罪的工价乃是死。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lang="zh-CN" altLang="en-US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</a:t>
            </a:r>
            <a:r>
              <a:rPr lang="en-US" altLang="zh-CN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3:23, 6:23a)</a:t>
            </a:r>
            <a:endParaRPr lang="en-US" altLang="zh-CN" sz="3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2B787-F66F-7032-2110-39550D84886D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A0F52-3B57-822F-FA32-2647F8B2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8ED31E-CB68-ABE9-4735-2F53151A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77569">
            <a:off x="8162032" y="1041762"/>
            <a:ext cx="5599347" cy="3907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FFEEB-1FB5-7E96-0839-0B72EE57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月亮显示人生命的缺憾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0BEE-A8FD-32AE-09C8-377525C9A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10043532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缺残月亮也是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人生苦短的写照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我们一生的年日是七十岁，若是强壮可到八十岁；其中所矜夸的，不过是劳苦愁烦，转眼成空，我们便如飞而去</a:t>
            </a:r>
            <a:r>
              <a:rPr lang="zh-CN" altLang="en-US" sz="4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（诗篇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90:10)</a:t>
            </a: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缺残月亮表达人生追求的虚空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虚空的虚空，传道者说，虚空的虚空，凡事都是虚空。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lang="zh-CN" altLang="en-US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传道书</a:t>
            </a:r>
            <a:r>
              <a:rPr lang="en-US" altLang="zh-CN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1:2)</a:t>
            </a: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人若赚得全世界，赔上自己的生命，有什麽益处呢？人还能拿什麽换生命呢？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（太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16:26)</a:t>
            </a:r>
            <a:endParaRPr lang="en-US" altLang="zh-CN" sz="3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B7DE4-789D-D3FC-1932-F97B51DE5E41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4B300-CCF4-C23A-F598-C30113A3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E6945D-78D3-A751-02C0-154425B0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41" t="6984" r="15007" b="12798"/>
          <a:stretch>
            <a:fillRect/>
          </a:stretch>
        </p:blipFill>
        <p:spPr>
          <a:xfrm>
            <a:off x="9095509" y="0"/>
            <a:ext cx="3096491" cy="3154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58F51-65F4-5229-B983-B59442DB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月亮预示基督里的圆满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13D9-D689-3D0C-BBCA-D9FF7EAD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10043532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充盈月亮是神祝福人类的证据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神造万物，各按其时成为美好，又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将永生安置在世人心里，然而神从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始至终的作为，人不能参透。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（传道书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3:11)</a:t>
            </a: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神的救赎计划是最圆满的计划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惟有神的恩赐，在我们的主基督耶稣里，乃是永生。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lang="zh-CN" altLang="en-US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</a:t>
            </a:r>
            <a:r>
              <a:rPr lang="en-US" altLang="zh-CN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6:23b)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D0D27-A775-07C0-6897-67D06B696FF1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3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F05AC-514B-448B-F140-2F67E6F77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5795E-02A5-B2B4-B837-9C1E72D7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41" t="6984" r="15007" b="12798"/>
          <a:stretch>
            <a:fillRect/>
          </a:stretch>
        </p:blipFill>
        <p:spPr>
          <a:xfrm>
            <a:off x="9095509" y="0"/>
            <a:ext cx="3096491" cy="3154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BEF44-4205-E7BE-2107-DEFF594F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月亮预示基督里的圆满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670A-D722-4394-464B-4EF3C3D3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97615"/>
            <a:ext cx="11582400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神的保守赐给我们丰盛的生命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我深信那在你们心里动了善工的，必成</a:t>
            </a:r>
            <a:br>
              <a:rPr lang="en-US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全这工，直到耶稣基督的日子。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（腓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1:6</a:t>
            </a: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因为神本性一切的丰盛，都有形有体地居住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在基督里面；你们在他里面也得了丰盛。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2:9-10)</a:t>
            </a:r>
            <a:endParaRPr lang="en-US" altLang="zh-CN" sz="3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 最终极圆满将在新天新地实现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神要擦去他们一切的眼泪，不再有死亡，也不再有悲哀、哭号、疼痛，因为以前的事都过去了。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（启示录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21:4</a:t>
            </a:r>
            <a:r>
              <a:rPr lang="en-US" altLang="zh-CN" sz="32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033FA-8898-A0DC-0EAE-8859FCEB7488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F39A-9EBF-BD36-58D1-C0229A55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3320C-5B4A-554F-3210-0EB59B9E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24" b="2453"/>
          <a:stretch>
            <a:fillRect/>
          </a:stretch>
        </p:blipFill>
        <p:spPr>
          <a:xfrm flipH="1">
            <a:off x="-8" y="0"/>
            <a:ext cx="121920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BC515-B193-6AFA-5B27-EFA24BC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结语：神的恩典慈爱如日月永存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74C9D-3F1F-DE57-EC86-80D0BE8A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5238"/>
            <a:ext cx="11582400" cy="531812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神创造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月亮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有美好心意：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维系地球运行、展现壮美景观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丰富人类文明、 赐福人类社会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月亮阴晴圆缺凸显人生缺憾：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深陷罪中、人生苦短、万事虚空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人生在基督里达到圆满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蒙恩得救、蒙神保守、生命丰盛、天家光明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B75F3-1208-C0BB-4B3C-F6A5E8863B07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1A54-E9B1-AC56-5B0A-2069CB04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84CD3B-1DD7-A0BB-D79E-F6DED0B1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5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3E5E0-839F-DD27-BC97-678022D2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结语：神的恩典慈爱如日月永存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029C-C3CA-9001-3F96-6D284381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1" y="990600"/>
            <a:ext cx="8809464" cy="559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太阳还存，</a:t>
            </a:r>
            <a:br>
              <a:rPr lang="en-US" altLang="zh-C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月亮还在，</a:t>
            </a:r>
            <a:br>
              <a:rPr lang="en-US" altLang="zh-C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人要敬畏你，</a:t>
            </a:r>
            <a:br>
              <a:rPr lang="en-US" altLang="zh-CN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直到万代！</a:t>
            </a:r>
            <a:r>
              <a:rPr lang="zh-CN" altLang="en-US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72:5)</a:t>
            </a: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49AB3-BDB7-EBFE-EF8A-92E79D5066C2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AED92-47E1-2ACD-B15B-6B6F20007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C317F-71B7-B262-3EE2-038D648A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41" t="6984" r="15007" b="12798"/>
          <a:stretch>
            <a:fillRect/>
          </a:stretch>
        </p:blipFill>
        <p:spPr>
          <a:xfrm>
            <a:off x="8512823" y="0"/>
            <a:ext cx="3420234" cy="348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2C685-E5AC-1FA9-76FF-FA2DB69F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63" y="517399"/>
            <a:ext cx="7129083" cy="1537978"/>
          </a:xfrm>
        </p:spPr>
        <p:txBody>
          <a:bodyPr>
            <a:noAutofit/>
          </a:bodyPr>
          <a:lstStyle/>
          <a:p>
            <a:pPr algn="l"/>
            <a:r>
              <a:rPr lang="zh-CN" altLang="en-US" sz="1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中 秋 快 乐 ！</a:t>
            </a:r>
            <a:endParaRPr lang="en-US" sz="10000" dirty="0">
              <a:solidFill>
                <a:schemeClr val="accent4">
                  <a:lumMod val="20000"/>
                  <a:lumOff val="8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19300-9878-EC4F-7823-48F2C83E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7" y="2654188"/>
            <a:ext cx="10899972" cy="392917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他造月亮星宿管黑夜，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因他的慈爱永远长存。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（诗篇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136:9)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457200" lvl="1" indent="0">
              <a:buNone/>
            </a:pP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愿主赐的平安与所有弟兄姊妹、亲朋好友同在！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老李夫妇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79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399BC-A0C6-6FCA-1882-E59315D8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C4BA6-564C-42AC-62EC-AE98C614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41" t="6984" r="15007" b="12798"/>
          <a:stretch>
            <a:fillRect/>
          </a:stretch>
        </p:blipFill>
        <p:spPr>
          <a:xfrm>
            <a:off x="8820319" y="0"/>
            <a:ext cx="3056094" cy="3113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08EB2-6360-1F26-8041-144387B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1" y="517399"/>
            <a:ext cx="7703618" cy="1537978"/>
          </a:xfrm>
        </p:spPr>
        <p:txBody>
          <a:bodyPr>
            <a:noAutofit/>
          </a:bodyPr>
          <a:lstStyle/>
          <a:p>
            <a:pPr algn="l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月</a:t>
            </a:r>
            <a:r>
              <a:rPr lang="zh-CN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亮</a:t>
            </a:r>
            <a:r>
              <a:rPr lang="zh-CN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</a:t>
            </a:r>
            <a:r>
              <a: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表     </a:t>
            </a:r>
            <a:r>
              <a:rPr lang="zh-CN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endParaRPr lang="en-US" sz="8000" b="1" dirty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7AF3-C1C6-DC98-B051-738CA7C5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03" y="2419518"/>
            <a:ext cx="10899972" cy="416384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他造月亮星宿管黑夜，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因他的慈爱永远长存。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（诗篇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136:9)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</a:endParaRPr>
          </a:p>
          <a:p>
            <a:pPr marL="0" indent="0" algn="r">
              <a:buNone/>
            </a:pPr>
            <a:r>
              <a:rPr lang="zh-CN" altLang="en-US" sz="40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中秋节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主题主日敬拜（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2:30PM)</a:t>
            </a:r>
          </a:p>
          <a:p>
            <a:pPr marL="0" indent="0" algn="r"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1537 Adelaide Street North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London 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6280-A411-C70F-6AE9-FC9F8AA86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913" y="573900"/>
            <a:ext cx="1271719" cy="1271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A3001-A0A4-213A-33FE-DF2585E5799A}"/>
              </a:ext>
            </a:extLst>
          </p:cNvPr>
          <p:cNvSpPr txBox="1"/>
          <p:nvPr/>
        </p:nvSpPr>
        <p:spPr>
          <a:xfrm>
            <a:off x="6813494" y="412694"/>
            <a:ext cx="10438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endParaRPr lang="zh-CN" altLang="en-US" sz="11000" dirty="0"/>
          </a:p>
        </p:txBody>
      </p:sp>
    </p:spTree>
    <p:extLst>
      <p:ext uri="{BB962C8B-B14F-4D97-AF65-F5344CB8AC3E}">
        <p14:creationId xmlns:p14="http://schemas.microsoft.com/office/powerpoint/2010/main" val="360872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E3C48-DC01-9281-0CB0-5A54A72D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78" r="3492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引言：中秋节遐思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073"/>
            <a:ext cx="11582400" cy="4906964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恭祝中秋节快乐！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中华文化与月亮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月亮代表神的心：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显明神创造的奇妙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刻画人一生的缺憾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预示基督里的圆满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70491-FB5D-3FC9-2F8B-B398CDFF0B13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ED65-0AF7-2EAE-7829-194215DC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32A2-BEEF-5D10-42C5-20074D85B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71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0B9606-078A-76CD-9A7C-B057F8D3A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097" t="52773" r="82877" b="31077"/>
          <a:stretch>
            <a:fillRect/>
          </a:stretch>
        </p:blipFill>
        <p:spPr>
          <a:xfrm>
            <a:off x="137456" y="2342153"/>
            <a:ext cx="1698569" cy="17801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59276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从隐缺到满盈变换奇妙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9B945-E6F6-F1FC-8C9C-CE58D41668CE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8715B-84B1-BB94-87DF-7F14D77F1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r="11675" b="69582"/>
          <a:stretch>
            <a:fillRect/>
          </a:stretch>
        </p:blipFill>
        <p:spPr>
          <a:xfrm>
            <a:off x="1668680" y="2496029"/>
            <a:ext cx="9070450" cy="1472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C77B3-91C5-9340-A284-111B7347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097" t="52773" r="83517" b="31077"/>
          <a:stretch>
            <a:fillRect/>
          </a:stretch>
        </p:blipFill>
        <p:spPr>
          <a:xfrm>
            <a:off x="10613991" y="2496029"/>
            <a:ext cx="1578010" cy="17801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077178-B219-A083-1C67-6EAD0CBA5AF4}"/>
              </a:ext>
            </a:extLst>
          </p:cNvPr>
          <p:cNvSpPr txBox="1"/>
          <p:nvPr/>
        </p:nvSpPr>
        <p:spPr>
          <a:xfrm>
            <a:off x="581892" y="4276164"/>
            <a:ext cx="62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新月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1D1B2-18E8-A8D0-6AFC-782E924B32FE}"/>
              </a:ext>
            </a:extLst>
          </p:cNvPr>
          <p:cNvSpPr txBox="1"/>
          <p:nvPr/>
        </p:nvSpPr>
        <p:spPr>
          <a:xfrm>
            <a:off x="1940005" y="4273514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峨眉月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17E810-515C-0DE9-7568-40F436C71737}"/>
              </a:ext>
            </a:extLst>
          </p:cNvPr>
          <p:cNvSpPr txBox="1"/>
          <p:nvPr/>
        </p:nvSpPr>
        <p:spPr>
          <a:xfrm>
            <a:off x="3144369" y="4273514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下弦月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38224-E91E-BB0B-E116-33AFDC7BC4C9}"/>
              </a:ext>
            </a:extLst>
          </p:cNvPr>
          <p:cNvSpPr txBox="1"/>
          <p:nvPr/>
        </p:nvSpPr>
        <p:spPr>
          <a:xfrm>
            <a:off x="4421562" y="4273514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下凸月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F3EA8-D037-7B5F-88C4-57EC1E1844D6}"/>
              </a:ext>
            </a:extLst>
          </p:cNvPr>
          <p:cNvSpPr txBox="1"/>
          <p:nvPr/>
        </p:nvSpPr>
        <p:spPr>
          <a:xfrm>
            <a:off x="5936489" y="4276163"/>
            <a:ext cx="62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86C54-B1B8-F53C-65ED-AF5F8997A993}"/>
              </a:ext>
            </a:extLst>
          </p:cNvPr>
          <p:cNvSpPr txBox="1"/>
          <p:nvPr/>
        </p:nvSpPr>
        <p:spPr>
          <a:xfrm>
            <a:off x="11194533" y="4276163"/>
            <a:ext cx="62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49865-699D-BB97-AC56-97A6CF6EB9C9}"/>
              </a:ext>
            </a:extLst>
          </p:cNvPr>
          <p:cNvSpPr txBox="1"/>
          <p:nvPr/>
        </p:nvSpPr>
        <p:spPr>
          <a:xfrm>
            <a:off x="9906497" y="4271792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峨眉月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191B1-0DAE-C6A0-586F-8DAEBA3D07FA}"/>
              </a:ext>
            </a:extLst>
          </p:cNvPr>
          <p:cNvSpPr txBox="1"/>
          <p:nvPr/>
        </p:nvSpPr>
        <p:spPr>
          <a:xfrm>
            <a:off x="8548384" y="4299238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上弦月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C8155-0B89-64BE-2CF0-C4748090A02C}"/>
              </a:ext>
            </a:extLst>
          </p:cNvPr>
          <p:cNvSpPr txBox="1"/>
          <p:nvPr/>
        </p:nvSpPr>
        <p:spPr>
          <a:xfrm>
            <a:off x="7344020" y="4271792"/>
            <a:ext cx="623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上凸月</a:t>
            </a:r>
          </a:p>
        </p:txBody>
      </p:sp>
    </p:spTree>
    <p:extLst>
      <p:ext uri="{BB962C8B-B14F-4D97-AF65-F5344CB8AC3E}">
        <p14:creationId xmlns:p14="http://schemas.microsoft.com/office/powerpoint/2010/main" val="253609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638A0-BCF8-48D4-1289-7BC19D28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02ADFE-8C56-BBD2-4825-2C581BE51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74" y="0"/>
            <a:ext cx="102790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36874-D3F6-8F09-B21F-5B644E34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608A-10CF-CECC-FFE9-BE8E7ABE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59276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阴晴圆缺依循精密规律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EF977-0452-6B92-F339-1FCA2FD5C62B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BA216-FCC9-E9A7-A827-F581340F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FFD99B-83DD-7686-658E-1ABA1621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77" y="1374245"/>
            <a:ext cx="8549661" cy="5341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A57460-C68F-1222-CFF0-3E8C50DF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A879-61C0-7808-49CD-4AF12986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59276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地球唯一天然卫星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与地球关系特别</a:t>
            </a:r>
            <a:b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稳定地球自转</a:t>
            </a:r>
            <a:b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驱动潮汐涨落</a:t>
            </a:r>
            <a:b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AFD40-6423-2A4E-A58C-E10D797FE5D2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6840D-FE5C-93FF-A14C-3286B2AA3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98125-35A3-2FD4-E864-9E104501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18" t="18743" r="25698" b="17563"/>
          <a:stretch>
            <a:fillRect/>
          </a:stretch>
        </p:blipFill>
        <p:spPr>
          <a:xfrm>
            <a:off x="5688638" y="274637"/>
            <a:ext cx="6421582" cy="5731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CAD49-591E-5357-8EAD-0D9988A3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6682-A5CE-B2F5-084D-CB36096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59276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自转周期 </a:t>
            </a:r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公转周期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永远“面朝”地球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</a:rPr>
              <a:t>屏蔽陨石撞击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2FABE-5440-3F6A-C92F-DBF148F10349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59E0D-880C-415D-1674-5A2034B3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D9763D-7C2A-17A5-8B6F-81EF7BF5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08"/>
          <a:stretch>
            <a:fillRect/>
          </a:stretch>
        </p:blipFill>
        <p:spPr>
          <a:xfrm>
            <a:off x="0" y="0"/>
            <a:ext cx="1220530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633A8-83A6-E742-C0D5-F6E536A4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45E6-564C-3C7A-5D9A-126B5A1A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024" y="1096113"/>
            <a:ext cx="7359804" cy="31353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直径和距离使其地球</a:t>
            </a:r>
            <a:b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上看与太阳大小相似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决定了日食</a:t>
            </a:r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月食</a:t>
            </a:r>
            <a:b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的绝美奇观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D1ED6-8BF7-803F-7430-37EB1A386D44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1AE0E-066F-B323-AA11-DEBBAB65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B07BE-6BDF-3AF1-DDDC-15968C4C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93" b="7899"/>
          <a:stretch>
            <a:fillRect/>
          </a:stretch>
        </p:blipFill>
        <p:spPr>
          <a:xfrm>
            <a:off x="-1" y="24884"/>
            <a:ext cx="12192001" cy="6833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C168-5EDB-FAF1-EFA6-95D1811C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A3F2-08AD-1317-B1F3-5B6240A4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90600"/>
            <a:ext cx="11582400" cy="359483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月亮凸显神造宇宙的美轮美奂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直径和距离使其地球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上看与太阳大小相似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决定了日食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月食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的绝美奇观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58863-8E64-1551-8E7B-E18B912B1AC9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7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D261-E2EB-9D44-CDF1-9D266179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5" y="52556"/>
            <a:ext cx="10291499" cy="68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4B10-FE20-7302-A82A-4B4AA9C1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99356-9280-F5D2-32FF-5E4520E17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4" b="58284"/>
          <a:stretch>
            <a:fillRect/>
          </a:stretch>
        </p:blipFill>
        <p:spPr bwMode="auto">
          <a:xfrm>
            <a:off x="-2516" y="-1"/>
            <a:ext cx="12186424" cy="688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CFCA-B150-83DC-C6E2-D61ADD14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715962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月亮显示神创造的奇妙</a:t>
            </a:r>
            <a:endParaRPr lang="en-US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C424-8011-B851-92DE-10296BBA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615"/>
            <a:ext cx="11582400" cy="558574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神造月亮体现祂大能慈爱</a:t>
            </a:r>
            <a:endParaRPr lang="en-US" altLang="zh-CN" sz="4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你安置月亮为定节令；</a:t>
            </a:r>
            <a:br>
              <a:rPr lang="en-US" altLang="zh-CN" sz="4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（诗篇</a:t>
            </a:r>
            <a:r>
              <a:rPr lang="en-US" altLang="zh-CN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104:19)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他造月亮星宿管黑夜，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因他的慈爱永远长存。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（诗篇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136:9)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EC1FE-F12D-6191-B998-552792179539}"/>
              </a:ext>
            </a:extLst>
          </p:cNvPr>
          <p:cNvSpPr txBox="1"/>
          <p:nvPr/>
        </p:nvSpPr>
        <p:spPr>
          <a:xfrm>
            <a:off x="5867400" y="63843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</a:rPr>
              <a:t>8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1548</Words>
  <Application>Microsoft Office PowerPoint</Application>
  <PresentationFormat>Widescreen</PresentationFormat>
  <Paragraphs>129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华文琥珀</vt:lpstr>
      <vt:lpstr>华文新魏</vt:lpstr>
      <vt:lpstr>华文中宋</vt:lpstr>
      <vt:lpstr>楷体</vt:lpstr>
      <vt:lpstr>微软雅黑</vt:lpstr>
      <vt:lpstr>Arial</vt:lpstr>
      <vt:lpstr>Office Theme</vt:lpstr>
      <vt:lpstr>月亮代表       </vt:lpstr>
      <vt:lpstr>引言：中秋节遐思</vt:lpstr>
      <vt:lpstr>1. 月亮显示神创造的奇妙</vt:lpstr>
      <vt:lpstr>1. 月亮显示神创造的奇妙</vt:lpstr>
      <vt:lpstr>1. 月亮显示神创造的奇妙</vt:lpstr>
      <vt:lpstr>1. 月亮显示神创造的奇妙</vt:lpstr>
      <vt:lpstr>1. 月亮显示神创造的奇妙</vt:lpstr>
      <vt:lpstr>1. 月亮显示神创造的奇妙</vt:lpstr>
      <vt:lpstr>1. 月亮显示神创造的奇妙</vt:lpstr>
      <vt:lpstr>1. 月亮显示神创造的奇妙</vt:lpstr>
      <vt:lpstr>1. 月亮显示神创造的奇妙</vt:lpstr>
      <vt:lpstr>2. 月亮显示人生命的缺憾</vt:lpstr>
      <vt:lpstr>2. 月亮显示人生命的缺憾</vt:lpstr>
      <vt:lpstr>3. 月亮预示基督里的圆满</vt:lpstr>
      <vt:lpstr>3. 月亮预示基督里的圆满</vt:lpstr>
      <vt:lpstr>结语：神的恩典慈爱如日月永存</vt:lpstr>
      <vt:lpstr>结语：神的恩典慈爱如日月永存</vt:lpstr>
      <vt:lpstr>中 秋 快 乐 ！</vt:lpstr>
      <vt:lpstr>月 亮 代 表      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Li</dc:creator>
  <cp:lastModifiedBy>Don Li</cp:lastModifiedBy>
  <cp:revision>19</cp:revision>
  <dcterms:created xsi:type="dcterms:W3CDTF">2025-09-12T12:29:18Z</dcterms:created>
  <dcterms:modified xsi:type="dcterms:W3CDTF">2025-09-29T21:27:39Z</dcterms:modified>
</cp:coreProperties>
</file>