
<file path=[Content_Types].xml><?xml version="1.0" encoding="utf-8"?>
<Types xmlns="http://schemas.openxmlformats.org/package/2006/content-types">
  <Default Extension="gif" ContentType="image/gi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2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10">
          <p15:clr>
            <a:srgbClr val="747775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562" y="91"/>
      </p:cViewPr>
      <p:guideLst>
        <p:guide orient="horz" pos="11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8462b06e5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g38462b06e5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8462b06e5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g38462b06e5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8462b06e50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38462b06e50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8462b06e50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g38462b06e50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8462b06e50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g38462b06e50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8462b06e50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g38462b06e50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8462b06e50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g38462b06e50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_HEADER_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435894" y="526617"/>
            <a:ext cx="8272200" cy="8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1"/>
          </p:nvPr>
        </p:nvSpPr>
        <p:spPr>
          <a:xfrm>
            <a:off x="435894" y="1755648"/>
            <a:ext cx="8272200" cy="27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3048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l">
              <a:spcBef>
                <a:spcPts val="5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l">
              <a:spcBef>
                <a:spcPts val="5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l">
              <a:spcBef>
                <a:spcPts val="5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l">
              <a:spcBef>
                <a:spcPts val="500"/>
              </a:spcBef>
              <a:spcAft>
                <a:spcPts val="5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5704463" y="481793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435894" y="4817936"/>
            <a:ext cx="5187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7918725" y="4817936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OBJECT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435894" y="526617"/>
            <a:ext cx="8272200" cy="8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435894" y="1755648"/>
            <a:ext cx="8272200" cy="27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3048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l">
              <a:spcBef>
                <a:spcPts val="5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l">
              <a:spcBef>
                <a:spcPts val="5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l">
              <a:spcBef>
                <a:spcPts val="5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l">
              <a:spcBef>
                <a:spcPts val="500"/>
              </a:spcBef>
              <a:spcAft>
                <a:spcPts val="5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5704463" y="481793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435894" y="4817936"/>
            <a:ext cx="5187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7918725" y="4817936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6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/>
          <p:nvPr/>
        </p:nvSpPr>
        <p:spPr>
          <a:xfrm>
            <a:off x="1261382" y="734786"/>
            <a:ext cx="6545700" cy="3680100"/>
          </a:xfrm>
          <a:prstGeom prst="frame">
            <a:avLst>
              <a:gd name="adj1" fmla="val 12500"/>
            </a:avLst>
          </a:prstGeom>
          <a:solidFill>
            <a:srgbClr val="FEFEFE"/>
          </a:solidFill>
          <a:ln w="9525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6"/>
          <p:cNvSpPr/>
          <p:nvPr/>
        </p:nvSpPr>
        <p:spPr>
          <a:xfrm>
            <a:off x="1961147" y="2160934"/>
            <a:ext cx="5161500" cy="1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rPr>
              <a:t>相遇于井旁 - 这位耶稣是谁 ？</a:t>
            </a:r>
            <a:endParaRPr sz="1100">
              <a:solidFill>
                <a:srgbClr val="FEFEFE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b="1" i="0" u="none" strike="noStrike" cap="none">
              <a:solidFill>
                <a:srgbClr val="FEFEF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rPr>
              <a:t> 约翰福音 4: 7-30, 39.</a:t>
            </a:r>
            <a:endParaRPr sz="2400" b="1" i="0" u="none" strike="noStrike" cap="none">
              <a:solidFill>
                <a:srgbClr val="FEFE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/>
        </p:nvSpPr>
        <p:spPr>
          <a:xfrm>
            <a:off x="493295" y="348915"/>
            <a:ext cx="998700" cy="53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i="0" u="none" strike="noStrike" cap="none">
                <a:solidFill>
                  <a:srgbClr val="C55A1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引言:</a:t>
            </a:r>
            <a:endParaRPr sz="3000" b="1">
              <a:solidFill>
                <a:srgbClr val="C55A1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79" name="Google Shape;79;p17"/>
          <p:cNvSpPr/>
          <p:nvPr/>
        </p:nvSpPr>
        <p:spPr>
          <a:xfrm>
            <a:off x="493294" y="983036"/>
            <a:ext cx="8325900" cy="51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9F9F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- 耶稣路经撒玛利亚在雅各井旁休息</a:t>
            </a:r>
            <a:endParaRPr sz="1100">
              <a:solidFill>
                <a:srgbClr val="F9F9F9"/>
              </a:solidFill>
            </a:endParaRPr>
          </a:p>
          <a:p>
            <a:pPr marL="0" marR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9F9F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- 耶稣不跟门徒进城乃因要向前来打水之妇人讲福音</a:t>
            </a:r>
            <a:endParaRPr sz="1100">
              <a:solidFill>
                <a:srgbClr val="F9F9F9"/>
              </a:solidFill>
            </a:endParaRPr>
          </a:p>
          <a:p>
            <a:pPr marL="0" marR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9F9F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- 耶稣了解妇人内心的干渴需要活水 - 救恩</a:t>
            </a:r>
            <a:endParaRPr sz="1100">
              <a:solidFill>
                <a:srgbClr val="F9F9F9"/>
              </a:solidFill>
            </a:endParaRPr>
          </a:p>
          <a:p>
            <a:pPr marL="0" marR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9F9F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- 撒玛利亚妇人对耶稣请求水喝之负面反应</a:t>
            </a:r>
            <a:endParaRPr sz="1100">
              <a:solidFill>
                <a:srgbClr val="F9F9F9"/>
              </a:solidFill>
            </a:endParaRPr>
          </a:p>
          <a:p>
            <a:pPr marL="0" marR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9F9F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- 撒玛利亚妇人与耶稣的对谈中, 显示出人对耶稣是谁的四种认识</a:t>
            </a:r>
            <a:endParaRPr sz="3000" b="1">
              <a:solidFill>
                <a:srgbClr val="F9F9F9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" sz="2600" b="1">
                <a:solidFill>
                  <a:srgbClr val="F9F9F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endParaRPr sz="3000" b="1">
              <a:solidFill>
                <a:srgbClr val="F9F9F9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9F9F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endParaRPr sz="1400">
              <a:solidFill>
                <a:srgbClr val="F9F9F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/>
        </p:nvSpPr>
        <p:spPr>
          <a:xfrm>
            <a:off x="493295" y="348915"/>
            <a:ext cx="6063900" cy="53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C55A1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一. 「犹太人 」- 陌生人或仇人 (:9)</a:t>
            </a:r>
            <a:endParaRPr sz="3000" b="1">
              <a:solidFill>
                <a:srgbClr val="C55A1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85" name="Google Shape;85;p18"/>
          <p:cNvSpPr/>
          <p:nvPr/>
        </p:nvSpPr>
        <p:spPr>
          <a:xfrm>
            <a:off x="493295" y="983036"/>
            <a:ext cx="8374200" cy="3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9F9F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- 首先称耶稣是犹太人</a:t>
            </a:r>
            <a:endParaRPr sz="1100">
              <a:solidFill>
                <a:srgbClr val="F9F9F9"/>
              </a:solidFill>
            </a:endParaRPr>
          </a:p>
          <a:p>
            <a:pPr marL="0" marR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9F9F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- 对耶稣要求水喝反应冷淡</a:t>
            </a:r>
            <a:endParaRPr sz="1100">
              <a:solidFill>
                <a:srgbClr val="F9F9F9"/>
              </a:solidFill>
            </a:endParaRPr>
          </a:p>
          <a:p>
            <a:pPr marL="0" marR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9F9F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- 视犹太人为仇人：犹太人与撒玛利亚人的怨仇史</a:t>
            </a:r>
            <a:endParaRPr sz="1100">
              <a:solidFill>
                <a:srgbClr val="F9F9F9"/>
              </a:solidFill>
            </a:endParaRPr>
          </a:p>
          <a:p>
            <a:pPr marL="0" marR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9F9F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- 今天有国人误视基督教为洋教而仇视之</a:t>
            </a:r>
            <a:endParaRPr sz="1100">
              <a:solidFill>
                <a:srgbClr val="F9F9F9"/>
              </a:solidFill>
            </a:endParaRPr>
          </a:p>
          <a:p>
            <a:pPr marL="0" marR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9F9F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- 当认识基督教乃发源于东方及其贡献</a:t>
            </a:r>
            <a:endParaRPr sz="3000">
              <a:solidFill>
                <a:srgbClr val="F9F9F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/>
          <p:nvPr/>
        </p:nvSpPr>
        <p:spPr>
          <a:xfrm>
            <a:off x="493294" y="312819"/>
            <a:ext cx="6364800" cy="53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C55A1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二. 「先生 」- 教师及道德家 : 11-15</a:t>
            </a:r>
            <a:endParaRPr sz="3000" b="1">
              <a:solidFill>
                <a:srgbClr val="C55A1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91" name="Google Shape;91;p19"/>
          <p:cNvSpPr/>
          <p:nvPr/>
        </p:nvSpPr>
        <p:spPr>
          <a:xfrm>
            <a:off x="493295" y="983036"/>
            <a:ext cx="8374200" cy="42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D9D9D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-「先生」- 以耶稣为教师 - 引人为善者</a:t>
            </a:r>
            <a:endParaRPr sz="1100">
              <a:solidFill>
                <a:srgbClr val="D9D9D9"/>
              </a:solidFill>
            </a:endParaRPr>
          </a:p>
          <a:p>
            <a:pPr marL="0" marR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D9D9D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- 今天一般人视耶稣为一位道德/理想的实行家, 如孔子…等</a:t>
            </a:r>
            <a:endParaRPr sz="3000" b="1">
              <a:solidFill>
                <a:srgbClr val="D9D9D9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D9D9D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- 国人欣赏与认同耶稣的教训而自称是「文化基督徒」</a:t>
            </a:r>
            <a:endParaRPr sz="1100">
              <a:solidFill>
                <a:srgbClr val="D9D9D9"/>
              </a:solidFill>
            </a:endParaRPr>
          </a:p>
          <a:p>
            <a:pPr marL="0" marR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D9D9D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- 基督信仰与其他宗教之别：赐人行善的能力</a:t>
            </a:r>
            <a:endParaRPr sz="1100">
              <a:solidFill>
                <a:srgbClr val="D9D9D9"/>
              </a:solidFill>
            </a:endParaRPr>
          </a:p>
          <a:p>
            <a:pPr marL="0" marR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D9D9D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- 教师及道德家与救主之别 - 对待溺水者为喻</a:t>
            </a:r>
            <a:r>
              <a:rPr lang="en" sz="2600" b="1">
                <a:solidFill>
                  <a:srgbClr val="D9D9D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endParaRPr sz="140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/>
        </p:nvSpPr>
        <p:spPr>
          <a:xfrm>
            <a:off x="493295" y="324850"/>
            <a:ext cx="4800600" cy="53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C55A1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三. 「先知」- 宗教家 ：19</a:t>
            </a:r>
            <a:endParaRPr sz="3000" b="1">
              <a:solidFill>
                <a:srgbClr val="C55A1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97" name="Google Shape;97;p20"/>
          <p:cNvSpPr/>
          <p:nvPr/>
        </p:nvSpPr>
        <p:spPr>
          <a:xfrm>
            <a:off x="493295" y="983036"/>
            <a:ext cx="8650800" cy="39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D9D9D9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D9D9D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- 耶稣指出撒妇的过去, 令她视耶稣是先知-宗教家</a:t>
            </a:r>
            <a:endParaRPr sz="3000" b="1">
              <a:solidFill>
                <a:srgbClr val="D9D9D9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D9D9D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- 今天许多人也视耶稣是诸多宗教家中的一位</a:t>
            </a:r>
            <a:endParaRPr sz="1100">
              <a:solidFill>
                <a:srgbClr val="D9D9D9"/>
              </a:solidFill>
            </a:endParaRPr>
          </a:p>
          <a:p>
            <a:pPr marL="0" marR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D9D9D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- 没谁会像主耶稣敢作出仅有神才能作的宣告</a:t>
            </a:r>
            <a:endParaRPr sz="1100">
              <a:solidFill>
                <a:srgbClr val="D9D9D9"/>
              </a:solidFill>
            </a:endParaRPr>
          </a:p>
          <a:p>
            <a:pPr marL="0" marR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D9D9D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耶稣不仅是先知, 他更是 神!</a:t>
            </a:r>
            <a:endParaRPr sz="3000" b="1">
              <a:solidFill>
                <a:srgbClr val="D9D9D9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endParaRPr sz="3000" b="1">
              <a:solidFill>
                <a:srgbClr val="D9D9D9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" sz="2600" b="1">
                <a:solidFill>
                  <a:srgbClr val="D9D9D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endParaRPr sz="140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/>
          <p:nvPr/>
        </p:nvSpPr>
        <p:spPr>
          <a:xfrm>
            <a:off x="493294" y="324850"/>
            <a:ext cx="5985000" cy="53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C55A1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四. 「基督」 - 救世主 ：25-26, 39</a:t>
            </a:r>
            <a:endParaRPr sz="3000" b="1">
              <a:solidFill>
                <a:srgbClr val="C55A1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03" name="Google Shape;103;p21"/>
          <p:cNvSpPr/>
          <p:nvPr/>
        </p:nvSpPr>
        <p:spPr>
          <a:xfrm>
            <a:off x="493295" y="866273"/>
            <a:ext cx="8650800" cy="39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rgbClr val="D9D9D9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D9D9D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- 撒玛利亚妇人渴望与等待在预言中的弥赛亚基督的来临</a:t>
            </a:r>
            <a:endParaRPr sz="1100">
              <a:solidFill>
                <a:srgbClr val="D9D9D9"/>
              </a:solidFill>
            </a:endParaRPr>
          </a:p>
          <a:p>
            <a:pPr marL="0" marR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D9D9D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- 耶稣向撒妇告知自己的身份- 弥赛亚基督</a:t>
            </a:r>
            <a:endParaRPr sz="1100">
              <a:solidFill>
                <a:srgbClr val="D9D9D9"/>
              </a:solidFill>
            </a:endParaRPr>
          </a:p>
          <a:p>
            <a:pPr marL="0" marR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D9D9D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- 撒妇向众人作出遇见基督生命改变的见证</a:t>
            </a:r>
            <a:endParaRPr sz="1100">
              <a:solidFill>
                <a:srgbClr val="D9D9D9"/>
              </a:solidFill>
            </a:endParaRPr>
          </a:p>
          <a:p>
            <a:pPr marL="0" marR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endParaRPr sz="3000" b="1">
              <a:solidFill>
                <a:srgbClr val="D9D9D9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" sz="2600" b="1">
                <a:solidFill>
                  <a:srgbClr val="D9D9D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endParaRPr sz="140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/>
          <p:nvPr/>
        </p:nvSpPr>
        <p:spPr>
          <a:xfrm>
            <a:off x="493295" y="348915"/>
            <a:ext cx="998700" cy="53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C55A1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结语:</a:t>
            </a:r>
            <a:endParaRPr sz="3000" b="1">
              <a:solidFill>
                <a:srgbClr val="C55A1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09" name="Google Shape;109;p22"/>
          <p:cNvSpPr/>
          <p:nvPr/>
        </p:nvSpPr>
        <p:spPr>
          <a:xfrm>
            <a:off x="493294" y="983036"/>
            <a:ext cx="8518200" cy="25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b="1">
              <a:solidFill>
                <a:srgbClr val="D9D9D9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D9D9D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- 你对耶稣的认识现在是在那一阶段呢？</a:t>
            </a:r>
            <a:endParaRPr sz="1100">
              <a:solidFill>
                <a:srgbClr val="D9D9D9"/>
              </a:solidFill>
            </a:endParaRPr>
          </a:p>
          <a:p>
            <a:pPr marL="0" marR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D9D9D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- 接受赐活水的耶稣为救主, 将消除内心的干渴, 並得永恒的生命.</a:t>
            </a:r>
            <a:endParaRPr sz="1100">
              <a:solidFill>
                <a:srgbClr val="D9D9D9"/>
              </a:solidFill>
            </a:endParaRPr>
          </a:p>
          <a:p>
            <a:pPr marL="0" marR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endParaRPr sz="140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153</Words>
  <Application>Microsoft Office PowerPoint</Application>
  <PresentationFormat>On-screen Show (16:9)</PresentationFormat>
  <Paragraphs>42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Microsoft JhengHei</vt:lpstr>
      <vt:lpstr>Arial</vt:lpstr>
      <vt:lpstr>Calibri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gw16</dc:creator>
  <cp:lastModifiedBy>Gene Guo</cp:lastModifiedBy>
  <cp:revision>1</cp:revision>
  <dcterms:modified xsi:type="dcterms:W3CDTF">2025-09-30T00:35:53Z</dcterms:modified>
</cp:coreProperties>
</file>