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eee46665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37eee46665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eee466656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7eee466656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eee466656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7eee466656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eee466656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7eee466656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eee466656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37eee46665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37eee466656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eee466656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7eee466656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eee466656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37eee466656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eee466656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7eee466656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eee466656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7eee466656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eee466656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7eee466656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eee466656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7eee466656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eee466656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7eee466656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228600" y="205978"/>
            <a:ext cx="8686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3. 进入更美的家乡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228600" y="742950"/>
            <a:ext cx="86868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3.1 承认流离失所的困境 - 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我们都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如羊走迷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；各人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偏行己路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；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（以赛亚书53:6）</a:t>
            </a:r>
            <a:endParaRPr b="0" i="0" sz="3000" u="none" cap="none" strike="noStrik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迷失的你要有回家的愿望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神已经引领你到天家门前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 认清神所设立的恩典 - 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世人都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犯了罪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，亏缺了神的荣耀，如今却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蒙神的恩典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，因基督耶稣的救赎，就白白的称义</a:t>
            </a:r>
            <a:r>
              <a:rPr lang="zh-CN" sz="30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（罗马书3:23-24）</a:t>
            </a:r>
            <a:endParaRPr sz="2400">
              <a:latin typeface="SimSun"/>
              <a:ea typeface="SimSun"/>
              <a:cs typeface="SimSun"/>
              <a:sym typeface="SimSun"/>
            </a:endParaRPr>
          </a:p>
          <a:p>
            <a:pPr indent="-1905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圣子耶稣在十字架上成就了救恩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228600" y="205978"/>
            <a:ext cx="8686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3. 进入更美的家乡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228600" y="742950"/>
            <a:ext cx="86868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3.3 下定认罪悔改的决心 - 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我们若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认自己的罪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，神是信实的，是公义的，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必要赦免我们的罪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，洗净我们一切的不义。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约翰一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书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:9）</a:t>
            </a:r>
            <a:endParaRPr b="0" i="0" sz="3000" u="none" cap="none" strike="noStrik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认罪悔改神必定接纳我们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3.4 坚定蒙恩得救的信心 - 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人非有信，就不能得神的喜悦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；因为到神面前来的人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必须信有神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，且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信他赏赐那寻求他的人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（希伯来书11:6）</a:t>
            </a:r>
            <a:endParaRPr sz="2400">
              <a:latin typeface="SimSun"/>
              <a:ea typeface="SimSun"/>
              <a:cs typeface="SimSun"/>
              <a:sym typeface="SimSun"/>
            </a:endParaRPr>
          </a:p>
          <a:p>
            <a:pPr indent="-1905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相信基督救恩与天家应许都有确切的根据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b="9057" l="0" r="0" t="0"/>
          <a:stretch/>
        </p:blipFill>
        <p:spPr>
          <a:xfrm>
            <a:off x="0" y="-51037"/>
            <a:ext cx="9144000" cy="518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title"/>
          </p:nvPr>
        </p:nvSpPr>
        <p:spPr>
          <a:xfrm>
            <a:off x="228600" y="205978"/>
            <a:ext cx="8686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结语：携手奇妙旅程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1412230" y="742950"/>
            <a:ext cx="73194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追寻的美好家园不在世界上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神已为人类预备了更美家乡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     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3000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愿同胞亲人都听到天父上帝的呼唤，</a:t>
            </a:r>
            <a:br>
              <a:rPr lang="zh-CN" sz="3000">
                <a:latin typeface="Arial"/>
                <a:ea typeface="Arial"/>
                <a:cs typeface="Arial"/>
                <a:sym typeface="Arial"/>
              </a:rPr>
            </a:br>
            <a:r>
              <a:rPr lang="zh-CN" sz="3000">
                <a:latin typeface="Arial"/>
                <a:ea typeface="Arial"/>
                <a:cs typeface="Arial"/>
                <a:sym typeface="Arial"/>
              </a:rPr>
              <a:t>来到神家门前、并进入更美的家乡！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2134313" y="1781798"/>
            <a:ext cx="38586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凡劳苦担重担的人可      以到我这里来，我就      使你们得安息</a:t>
            </a:r>
            <a:r>
              <a:rPr b="0" i="0" lang="zh-C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300" u="none" cap="none" strike="noStrik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3764249" y="2995228"/>
            <a:ext cx="283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（马太福音11:28)</a:t>
            </a:r>
            <a:endParaRPr b="0" i="0" sz="3300" u="none" cap="none" strike="noStrik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10197" l="19508" r="16359" t="7633"/>
          <a:stretch/>
        </p:blipFill>
        <p:spPr>
          <a:xfrm>
            <a:off x="0" y="8960"/>
            <a:ext cx="9144000" cy="513454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455176" y="205978"/>
            <a:ext cx="8460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引言：你的家乡在哪里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584015" y="756805"/>
            <a:ext cx="7331400" cy="3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我们是哪里人？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我们的家乡在哪里？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3000"/>
              <a:buChar char="●"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我们为何背井离乡闯荡天涯？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228600" y="205978"/>
            <a:ext cx="8686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1. 追寻更美的家乡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228600" y="742950"/>
            <a:ext cx="86868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经文对信心伟人的评价：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这些人 …并没有得著所应许的；… 又承认自己在世上是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客旅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，是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寄居的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。说这样话的人是表明自己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要找一个家乡</a:t>
            </a:r>
            <a:r>
              <a:rPr lang="zh-C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zh-CN" sz="2400">
                <a:latin typeface="SimSun"/>
                <a:ea typeface="SimSun"/>
                <a:cs typeface="SimSun"/>
                <a:sym typeface="SimSun"/>
              </a:rPr>
              <a:t>(希伯来书11:13-14)</a:t>
            </a:r>
            <a:endParaRPr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信心伟人承认在世界上是客旅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人生在世总在追寻更美的家乡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在世界上难以找到理想的家园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28600" y="205978"/>
            <a:ext cx="8686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1. 追寻更美的家乡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228600" y="742950"/>
            <a:ext cx="86868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人生在闯荡江湖与落叶归根间切换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他们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若想念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所离开的家乡，还有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可以回去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的机会</a:t>
            </a:r>
            <a:r>
              <a:rPr lang="zh-C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zh-CN" sz="2400">
                <a:latin typeface="SimSun"/>
                <a:ea typeface="SimSun"/>
                <a:cs typeface="SimSun"/>
                <a:sym typeface="SimSun"/>
              </a:rPr>
              <a:t>(希伯来书11:15)</a:t>
            </a:r>
            <a:endParaRPr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人生就是一场追寻更美家乡的旅程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	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8631" y="2745686"/>
            <a:ext cx="7843800" cy="1454700"/>
          </a:xfrm>
          <a:prstGeom prst="rect">
            <a:avLst/>
          </a:prstGeom>
          <a:solidFill>
            <a:srgbClr val="FBE4D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  <a:latin typeface="FangSong"/>
                <a:ea typeface="FangSong"/>
                <a:cs typeface="FangSong"/>
                <a:sym typeface="FangSong"/>
              </a:rPr>
              <a:t>神啊，你为自己创造了我们。我们的心不得安宁，直到安息在你里面。</a:t>
            </a:r>
            <a:br>
              <a:rPr b="1" lang="zh-CN" sz="3000">
                <a:solidFill>
                  <a:schemeClr val="dk1"/>
                </a:solidFill>
                <a:latin typeface="FangSong"/>
                <a:ea typeface="FangSong"/>
                <a:cs typeface="FangSong"/>
                <a:sym typeface="FangSong"/>
              </a:rPr>
            </a:br>
            <a:r>
              <a:rPr b="1" lang="zh-CN" sz="3000">
                <a:solidFill>
                  <a:schemeClr val="dk1"/>
                </a:solidFill>
                <a:latin typeface="FangSong"/>
                <a:ea typeface="FangSong"/>
                <a:cs typeface="FangSong"/>
                <a:sym typeface="FangSong"/>
              </a:rPr>
              <a:t>									  </a:t>
            </a:r>
            <a:r>
              <a:rPr b="1" lang="zh-CN" sz="2800">
                <a:solidFill>
                  <a:schemeClr val="dk1"/>
                </a:solidFill>
                <a:latin typeface="FangSong"/>
                <a:ea typeface="FangSong"/>
                <a:cs typeface="FangSong"/>
                <a:sym typeface="FangSong"/>
              </a:rPr>
              <a:t>奥古斯丁《忏悔录》</a:t>
            </a:r>
            <a:endParaRPr sz="2800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28600" y="205978"/>
            <a:ext cx="8686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2. 遥望更美的家乡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28600" y="742950"/>
            <a:ext cx="86868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C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 信心伟人对更美家乡有确切信心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这些人都是存著信心死的,并没有得著所应许的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;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却从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远处望见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，且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欢喜迎接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zh-CN" sz="2400">
                <a:latin typeface="SimSun"/>
                <a:ea typeface="SimSun"/>
                <a:cs typeface="SimSun"/>
                <a:sym typeface="SimSun"/>
              </a:rPr>
              <a:t>希伯来书11: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13）</a:t>
            </a:r>
            <a:endParaRPr b="0" i="0" sz="3000" u="none" cap="none" strike="noStrik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对理想家园的憧憬与现实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遥望的是天上更美的家乡</a:t>
            </a:r>
            <a:endParaRPr sz="24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C00000"/>
              </a:buClr>
              <a:buSzPts val="3000"/>
              <a:buNone/>
            </a:pP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他们却羡慕一个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更美的家乡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，就是在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天上的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zh-CN" sz="2400">
                <a:latin typeface="SimSun"/>
                <a:ea typeface="SimSun"/>
                <a:cs typeface="SimSun"/>
                <a:sym typeface="SimSun"/>
              </a:rPr>
              <a:t>希伯来书11: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16）</a:t>
            </a:r>
            <a:endParaRPr b="0" i="0" sz="3000" u="none" cap="none" strike="noStrik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28600" y="205978"/>
            <a:ext cx="8686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2. 遥望更美的家乡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28600" y="742950"/>
            <a:ext cx="86868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 亚伯拉罕在漂泊中有确切的盼望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他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因著信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，就在所应许之地作客，好像在异地居住帐棚，与那同蒙一个应许的以撒、雅各一样。因为他等候那座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有根基的城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，就是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神所经营所建造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的。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zh-CN" sz="2400">
                <a:latin typeface="SimSun"/>
                <a:ea typeface="SimSun"/>
                <a:cs typeface="SimSun"/>
                <a:sym typeface="SimSun"/>
              </a:rPr>
              <a:t>希伯来书11: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9-10）</a:t>
            </a:r>
            <a:endParaRPr b="0" i="0" sz="3000" u="none" cap="none" strike="noStrik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以色列人直到如今仍然在世上漂流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遥望与企盼的是神预备有根基的城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228600" y="205978"/>
            <a:ext cx="8686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2. 遥望更美的家乡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228600" y="742950"/>
            <a:ext cx="8686800" cy="4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2.3 圣经对更美的家乡有大量的描述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更美家乡是神预备（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给他们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预备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了一座城</a:t>
            </a: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我去原是为你们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预备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地方去。我若去为你们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预备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了地方，就必再来接你们到我那里去，我在那里，叫你们也在那里。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约翰福音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14:2-3）</a:t>
            </a:r>
            <a:endParaRPr b="0" i="0" sz="3000" u="none" cap="none" strike="noStrik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更美家乡有神同在（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神被称为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他们的神</a:t>
            </a: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C00000"/>
              </a:buClr>
              <a:buSzPts val="3000"/>
              <a:buNone/>
            </a:pP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看哪，神的帐幕在人间。他要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与人同住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，他们要作他的子民。神要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亲自与他们同在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作他们的神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启示录2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1:3）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228600" y="205978"/>
            <a:ext cx="8686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2. 遥望更美的家乡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228600" y="742950"/>
            <a:ext cx="8686800" cy="4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2.3 圣经对更美的家乡有大量的描述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更美家乡充满荣耀（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并不以为耻</a:t>
            </a: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那城内又不用日月光照；因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有神的荣耀光照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，又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有羔羊为城的灯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。列国要在城的光里行走；地上的君王必将自己的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荣耀归与那城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 …人必将列国的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荣耀、尊贵归与那城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（启示录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1:23-24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,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26）</a:t>
            </a:r>
            <a:endParaRPr b="0" i="0" sz="3000" u="none" cap="none" strike="noStrik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更美家乡平安幸福（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更美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的家乡</a:t>
            </a: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C00000"/>
              </a:buClr>
              <a:buSzPts val="3000"/>
              <a:buNone/>
            </a:pP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神要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擦去他们一切的眼泪；不再有死亡，也不再有悲哀、哭号、疼痛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，因为以前的事都过去了。</a:t>
            </a:r>
            <a:b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启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示录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1:4）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228600" y="205978"/>
            <a:ext cx="8686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000">
                <a:latin typeface="Arial"/>
                <a:ea typeface="Arial"/>
                <a:cs typeface="Arial"/>
                <a:sym typeface="Arial"/>
              </a:rPr>
              <a:t>2. 遥望更美的家乡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228600" y="742950"/>
            <a:ext cx="8686800" cy="4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2.3 圣经对更美的家乡有大量的描述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更美家乡存留永远（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就是</a:t>
            </a:r>
            <a:r>
              <a:rPr b="1"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在天上</a:t>
            </a:r>
            <a:r>
              <a:rPr lang="zh-C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的</a:t>
            </a: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我是阿拉法，我是俄梅戛；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我是首先的，我是末後的；我是初，我是终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（启示录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2:13）</a:t>
            </a:r>
            <a:endParaRPr b="0" i="0" sz="3000" u="none" cap="none" strike="noStrik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他们要作王，直到</a:t>
            </a:r>
            <a:r>
              <a:rPr b="1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永永远远</a:t>
            </a:r>
            <a:r>
              <a:rPr b="0" i="0" lang="zh-C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启示录2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2:</a:t>
            </a:r>
            <a:r>
              <a:rPr lang="zh-C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5</a:t>
            </a:r>
            <a:r>
              <a:rPr b="0" i="0" lang="zh-C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）</a:t>
            </a:r>
            <a:endParaRPr b="0" i="0" sz="2400" u="none" cap="none" strike="noStrik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ts val="3000"/>
              <a:buChar char="●"/>
            </a:pP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因着 历史上神的应许全部应验，</a:t>
            </a:r>
            <a:b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圣经上神的话语立定在天</a:t>
            </a:r>
            <a:b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C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我们就对更美家乡的应许坚定相信！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4400550" y="4788291"/>
            <a:ext cx="57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