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77976ba653_2_7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g377976ba653_2_7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77976ba653_2_12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g377976ba653_2_12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77976ba653_2_13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g377976ba653_2_13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77976ba653_2_14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g377976ba653_2_14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377976ba653_2_14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g377976ba653_2_14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377976ba653_2_15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g377976ba653_2_15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377976ba653_2_15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g377976ba653_2_15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377976ba653_2_16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g377976ba653_2_16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77976ba653_2_8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g377976ba653_2_8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77976ba653_2_8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g377976ba653_2_8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77976ba653_2_9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g377976ba653_2_9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77976ba653_2_9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g377976ba653_2_9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77976ba653_2_10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g377976ba653_2_10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77976ba653_2_1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g377976ba653_2_1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77976ba653_2_1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g377976ba653_2_1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77976ba653_2_1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g377976ba653_2_1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623888" y="3442097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629841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629841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2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 认清异端的本质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22"/>
          <p:cNvSpPr txBox="1"/>
          <p:nvPr>
            <p:ph idx="1" type="body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2.1 打着基督旗号反基督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他们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从我们中间出去，却不是属我们的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；… 他们出去，显明都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不是属我们的</a:t>
            </a:r>
            <a:r>
              <a:rPr lang="en" sz="3000">
                <a:latin typeface="Arial"/>
                <a:ea typeface="Arial"/>
                <a:cs typeface="Arial"/>
                <a:sym typeface="Arial"/>
              </a:rPr>
              <a:t>。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(2:19)   </a:t>
            </a:r>
            <a:br>
              <a:rPr lang="en" sz="2400">
                <a:latin typeface="SimSun"/>
                <a:ea typeface="SimSun"/>
                <a:cs typeface="SimSun"/>
                <a:sym typeface="SimSun"/>
              </a:rPr>
            </a:b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你们要防备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假先知</a:t>
            </a: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。他们到你们这里来，外面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披著羊皮</a:t>
            </a: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，里面却是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残暴的狼</a:t>
            </a: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b="0" i="0" lang="en" sz="24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(马太福音7:15-16）</a:t>
            </a:r>
            <a:endParaRPr sz="2400"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2.2 不认耶稣为基督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谁是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说谎话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的呢？不是那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不认耶稣为基督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的吗？</a:t>
            </a:r>
            <a:r>
              <a:rPr lang="en" sz="3000">
                <a:latin typeface="Arial"/>
                <a:ea typeface="Arial"/>
                <a:cs typeface="Arial"/>
                <a:sym typeface="Arial"/>
              </a:rPr>
              <a:t>。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(2:22)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t/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22"/>
          <p:cNvSpPr txBox="1"/>
          <p:nvPr/>
        </p:nvSpPr>
        <p:spPr>
          <a:xfrm>
            <a:off x="4441698" y="4799022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3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 认清异端的本质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23"/>
          <p:cNvSpPr txBox="1"/>
          <p:nvPr>
            <p:ph idx="1" type="body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2.3 否认“父”与“子”同尊同荣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不认父与子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的，这就是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敌基督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的</a:t>
            </a:r>
            <a:r>
              <a:rPr lang="en" sz="3000">
                <a:latin typeface="Arial"/>
                <a:ea typeface="Arial"/>
                <a:cs typeface="Arial"/>
                <a:sym typeface="Arial"/>
              </a:rPr>
              <a:t>。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(2:19)</a:t>
            </a:r>
            <a:endParaRPr/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三位一体是圣经重要思想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起初，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神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创造天地。地是空虚混沌，渊面黑暗；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神的灵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运行在水面上。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神说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：「要有光」，就有了光</a:t>
            </a:r>
            <a:r>
              <a:rPr lang="en" sz="3000">
                <a:latin typeface="Arial"/>
                <a:ea typeface="Arial"/>
                <a:cs typeface="Arial"/>
                <a:sym typeface="Arial"/>
              </a:rPr>
              <a:t>。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(创世纪1:1-3)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愿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主耶稣基督</a:t>
            </a: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的恩惠、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神</a:t>
            </a: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的慈爱、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圣灵</a:t>
            </a: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的感动，常与你们众人同在！</a:t>
            </a:r>
            <a:r>
              <a:rPr b="0" i="0" lang="en" sz="24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林后</a:t>
            </a:r>
            <a:r>
              <a:rPr b="0" i="0" lang="en" sz="24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13:14)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23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4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3. 坚守基督救恩真理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24"/>
          <p:cNvSpPr txBox="1"/>
          <p:nvPr>
            <p:ph idx="1" type="body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1778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3.1 </a:t>
            </a: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坚守从圣灵而来的恩膏</a:t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你们从那圣者受了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恩膏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，并且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知道这一切的事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（或作：都有知识）</a:t>
            </a:r>
            <a:r>
              <a:rPr lang="en" sz="3000">
                <a:solidFill>
                  <a:srgbClr val="000000"/>
                </a:solidFill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(20)</a:t>
            </a:r>
            <a:endParaRPr/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恩膏 = 圣灵的膏抹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圣灵 = 保惠师 – 引导我们明白真理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只等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真理的圣灵</a:t>
            </a: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来了，他要引导你们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明白</a:t>
            </a: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（原文作进入）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一切的真理</a:t>
            </a: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；</a:t>
            </a:r>
            <a:r>
              <a:rPr b="0" i="0" lang="en" sz="24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(约翰福音16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:13</a:t>
            </a:r>
            <a:r>
              <a:rPr b="0" i="0" lang="en" sz="24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)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24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5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3. 坚守基督救恩真理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25"/>
          <p:cNvSpPr txBox="1"/>
          <p:nvPr>
            <p:ph idx="1" type="body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1778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3.2 </a:t>
            </a: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坚守从圣经而来的真理</a:t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我写信给你们，不是因你们不知道真理，正是因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你们知道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，并且知道没有虚谎是从真理出来的</a:t>
            </a:r>
            <a:r>
              <a:rPr lang="en" sz="3000">
                <a:solidFill>
                  <a:srgbClr val="000000"/>
                </a:solidFill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(21)</a:t>
            </a:r>
            <a:endParaRPr/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真理</a:t>
            </a:r>
            <a:r>
              <a:rPr lang="en" sz="3000">
                <a:solidFill>
                  <a:srgbClr val="000000"/>
                </a:solidFill>
              </a:rPr>
              <a:t>表达为</a:t>
            </a: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神</a:t>
            </a:r>
            <a:r>
              <a:rPr lang="en" sz="3000">
                <a:solidFill>
                  <a:srgbClr val="000000"/>
                </a:solidFill>
              </a:rPr>
              <a:t>所</a:t>
            </a: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创造的常识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十架救恩是圣经最重要真理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既然藉著他在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十字架</a:t>
            </a: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上所流的血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成就了和平</a:t>
            </a: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，便藉著他叫万有，无论是地上的、天上的都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与自己和好</a:t>
            </a: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了。</a:t>
            </a:r>
            <a:r>
              <a:rPr b="0" i="0" lang="en" sz="24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(西1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:20</a:t>
            </a:r>
            <a:r>
              <a:rPr b="0" i="0" lang="en" sz="24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) 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 </a:t>
            </a: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因为我曾定了主意，在你们中间不知道别的，只知道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耶稣基督并他钉十字架</a:t>
            </a: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b="0" i="0" lang="en" sz="24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(林前2:2）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25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6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3. 坚守基督救恩真理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26"/>
          <p:cNvSpPr txBox="1"/>
          <p:nvPr>
            <p:ph idx="1" type="body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1778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3.2 </a:t>
            </a: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坚守从圣经而来的真理</a:t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因信称义是圣经最重要真理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你们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得救是本乎恩，也因著信</a:t>
            </a: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；这并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不是出於自己</a:t>
            </a: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，乃是神所赐的；也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不是出於行为</a:t>
            </a: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，免得有人自夸。</a:t>
            </a:r>
            <a:r>
              <a:rPr b="0" i="0" lang="en" sz="24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(弗2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:8-9</a:t>
            </a:r>
            <a:r>
              <a:rPr b="0" i="0" lang="en" sz="24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)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26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13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7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3. 坚守基督救恩真理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7"/>
          <p:cNvSpPr txBox="1"/>
          <p:nvPr>
            <p:ph idx="1" type="body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1778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3.3 </a:t>
            </a: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坚守三位一体的教义</a:t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不认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父与子</a:t>
            </a: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的，这就是敌基督的。凡不认子的，就没有父；认子的，连父也有了。</a:t>
            </a:r>
            <a:r>
              <a:rPr b="0" i="0" lang="en" sz="24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(22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-23</a:t>
            </a:r>
            <a:r>
              <a:rPr b="0" i="0" lang="en" sz="24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你们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从主所受的恩膏</a:t>
            </a: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常存在你们心里。</a:t>
            </a:r>
            <a:r>
              <a:rPr b="0" i="0" lang="en" sz="24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(27)</a:t>
            </a:r>
            <a:endParaRPr/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三位一体教义不易理解</a:t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三位一体教义需要坚守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27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14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8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结语：身正不怕影子斜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28"/>
          <p:cNvSpPr txBox="1"/>
          <p:nvPr>
            <p:ph idx="1" type="body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  <a:effectLst>
            <a:reflection blurRad="0" dir="5400000" dist="38100" endA="0" fadeDir="5400012" kx="0" rotWithShape="0" algn="bl" stPos="0" sy="-100000" ky="0"/>
          </a:effectLst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1905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异端自古存在、末世更会猖獗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异端例子做反面教材、督促我们保持警惕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依靠圣灵保守、坚守圣经真理、战胜异端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t/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28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15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0" name="Google Shape;190;p28"/>
          <p:cNvPicPr preferRelativeResize="0"/>
          <p:nvPr/>
        </p:nvPicPr>
        <p:blipFill rotWithShape="1">
          <a:blip r:embed="rId3">
            <a:alphaModFix/>
          </a:blip>
          <a:srcRect b="8885" l="14219" r="13273" t="11849"/>
          <a:stretch/>
        </p:blipFill>
        <p:spPr>
          <a:xfrm>
            <a:off x="777338" y="2761275"/>
            <a:ext cx="1499512" cy="1639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1" name="Google Shape;191;p28"/>
          <p:cNvPicPr preferRelativeResize="0"/>
          <p:nvPr/>
        </p:nvPicPr>
        <p:blipFill rotWithShape="1">
          <a:blip r:embed="rId3">
            <a:alphaModFix/>
          </a:blip>
          <a:srcRect b="8885" l="14219" r="13273" t="11849"/>
          <a:stretch/>
        </p:blipFill>
        <p:spPr>
          <a:xfrm>
            <a:off x="2870230" y="2810062"/>
            <a:ext cx="1454887" cy="15904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2" name="Google Shape;192;p28"/>
          <p:cNvPicPr preferRelativeResize="0"/>
          <p:nvPr/>
        </p:nvPicPr>
        <p:blipFill rotWithShape="1">
          <a:blip r:embed="rId3">
            <a:alphaModFix/>
          </a:blip>
          <a:srcRect b="8885" l="14219" r="13273" t="11849"/>
          <a:stretch/>
        </p:blipFill>
        <p:spPr>
          <a:xfrm>
            <a:off x="4873856" y="2761260"/>
            <a:ext cx="1499512" cy="16392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3" name="Google Shape;193;p28"/>
          <p:cNvPicPr preferRelativeResize="0"/>
          <p:nvPr/>
        </p:nvPicPr>
        <p:blipFill rotWithShape="1">
          <a:blip r:embed="rId3">
            <a:alphaModFix/>
          </a:blip>
          <a:srcRect b="8885" l="14219" r="13273" t="11849"/>
          <a:stretch/>
        </p:blipFill>
        <p:spPr>
          <a:xfrm>
            <a:off x="6922107" y="2761260"/>
            <a:ext cx="1499512" cy="1639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4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引言：分辨异端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4"/>
          <p:cNvSpPr txBox="1"/>
          <p:nvPr>
            <p:ph idx="1" type="body"/>
          </p:nvPr>
        </p:nvSpPr>
        <p:spPr>
          <a:xfrm>
            <a:off x="228600" y="756805"/>
            <a:ext cx="8686800" cy="368022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1905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历史上异端不断出现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教会必须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190500" lvl="1" marL="5207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对敌基督异端提高警惕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190500" lvl="1" marL="5207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根据圣经认识异端本质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190500" lvl="1" marL="5207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坚守圣经基督救恩真理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4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5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 警惕各种各样异端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5"/>
          <p:cNvSpPr txBox="1"/>
          <p:nvPr>
            <p:ph idx="1" type="body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小子们哪，如今是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末时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了。你们曾听见说，那敌基督的要来；现在已经有好些敌基督的出来了，从此我们就知道如今是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末时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了</a:t>
            </a:r>
            <a:r>
              <a:rPr lang="en" sz="3000"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(18)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1.1 呼吁重视末时/末世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末时/末世定义：从基督升天到基督再来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末后日子/末日：主再来作王审判的日子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</p:txBody>
      </p:sp>
      <p:sp>
        <p:nvSpPr>
          <p:cNvPr id="98" name="Google Shape;98;p15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6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 警惕各种各样异端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6"/>
          <p:cNvSpPr txBox="1"/>
          <p:nvPr>
            <p:ph idx="1" type="body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…那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敌基督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的要来；现在已经有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好些敌基督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的出来了。 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(18)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1.2 呼吁警惕 “敌基督（Anti-Christ）”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b="1" lang="en" sz="3000">
                <a:latin typeface="Arial"/>
                <a:ea typeface="Arial"/>
                <a:cs typeface="Arial"/>
                <a:sym typeface="Arial"/>
              </a:rPr>
              <a:t>广义</a:t>
            </a:r>
            <a:r>
              <a:rPr lang="en" sz="3000">
                <a:latin typeface="Arial"/>
                <a:ea typeface="Arial"/>
                <a:cs typeface="Arial"/>
                <a:sym typeface="Arial"/>
              </a:rPr>
              <a:t>: 一切与神为敌势力；</a:t>
            </a:r>
            <a:r>
              <a:rPr b="1" lang="en" sz="3000">
                <a:latin typeface="Arial"/>
                <a:ea typeface="Arial"/>
                <a:cs typeface="Arial"/>
                <a:sym typeface="Arial"/>
              </a:rPr>
              <a:t>狭义</a:t>
            </a:r>
            <a:r>
              <a:rPr lang="en" sz="3000">
                <a:latin typeface="Arial"/>
                <a:ea typeface="Arial"/>
                <a:cs typeface="Arial"/>
                <a:sym typeface="Arial"/>
              </a:rPr>
              <a:t>: 大罪人、沉沦之子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Font typeface="Arial"/>
              <a:buNone/>
            </a:pP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因为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那日子</a:t>
            </a: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以前，必有离道反教的事，并有那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大罪人</a:t>
            </a: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，就是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沉沦之子</a:t>
            </a: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，显露出来。他是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抵挡主</a:t>
            </a: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，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高抬自己</a:t>
            </a: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，超过一切称为神的和一切受人敬拜的，甚至坐在神的殿里，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自称是神</a:t>
            </a:r>
            <a:r>
              <a:rPr b="0" i="0" lang="en" sz="3000" u="none" cap="none" strike="noStrike">
                <a:solidFill>
                  <a:srgbClr val="000000"/>
                </a:solidFill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b="0" i="0" lang="en" sz="24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(帖后2:3-4)</a:t>
            </a:r>
            <a:endParaRPr/>
          </a:p>
        </p:txBody>
      </p:sp>
      <p:sp>
        <p:nvSpPr>
          <p:cNvPr id="105" name="Google Shape;105;p16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7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 警惕各种各样异端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17"/>
          <p:cNvSpPr txBox="1"/>
          <p:nvPr>
            <p:ph idx="1" type="body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1.3 历代主要异端概览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耶和华见证人（Jehovah’s Witnesses）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171450" lvl="0" marL="177800" rtl="0" algn="just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</a:pPr>
            <a:r>
              <a:rPr b="1" lang="en" sz="2700">
                <a:latin typeface="Arial"/>
                <a:ea typeface="Arial"/>
                <a:cs typeface="Arial"/>
                <a:sym typeface="Arial"/>
              </a:rPr>
              <a:t>否认基督的神性</a:t>
            </a:r>
            <a:r>
              <a:rPr lang="en" sz="2700">
                <a:latin typeface="Arial"/>
                <a:ea typeface="Arial"/>
                <a:cs typeface="Arial"/>
                <a:sym typeface="Arial"/>
              </a:rPr>
              <a:t>：认为耶稣是被造的，不是神</a:t>
            </a:r>
            <a:endParaRPr sz="2700">
              <a:latin typeface="Arial"/>
              <a:ea typeface="Arial"/>
              <a:cs typeface="Arial"/>
              <a:sym typeface="Arial"/>
            </a:endParaRPr>
          </a:p>
          <a:p>
            <a:pPr indent="-171450" lvl="0" marL="177800" rtl="0" algn="just">
              <a:lnSpc>
                <a:spcPct val="9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</a:pPr>
            <a:r>
              <a:rPr b="1" lang="en" sz="2700">
                <a:latin typeface="Arial"/>
                <a:ea typeface="Arial"/>
                <a:cs typeface="Arial"/>
                <a:sym typeface="Arial"/>
              </a:rPr>
              <a:t>否认三位一体</a:t>
            </a:r>
            <a:r>
              <a:rPr lang="en" sz="2700">
                <a:latin typeface="Arial"/>
                <a:ea typeface="Arial"/>
                <a:cs typeface="Arial"/>
                <a:sym typeface="Arial"/>
              </a:rPr>
              <a:t>：视圣子、圣灵为受造物、次等神</a:t>
            </a:r>
            <a:endParaRPr/>
          </a:p>
          <a:p>
            <a:pPr indent="-171450" lvl="0" marL="177800" rtl="0" algn="just">
              <a:lnSpc>
                <a:spcPct val="9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</a:pPr>
            <a:r>
              <a:rPr b="1" lang="en" sz="2700">
                <a:latin typeface="Arial"/>
                <a:ea typeface="Arial"/>
                <a:cs typeface="Arial"/>
                <a:sym typeface="Arial"/>
              </a:rPr>
              <a:t>篡改圣经</a:t>
            </a:r>
            <a:r>
              <a:rPr lang="en" sz="2700">
                <a:latin typeface="Arial"/>
                <a:ea typeface="Arial"/>
                <a:cs typeface="Arial"/>
                <a:sym typeface="Arial"/>
              </a:rPr>
              <a:t>：改动圣经中关键经文以支持其教义</a:t>
            </a:r>
            <a:endParaRPr/>
          </a:p>
          <a:p>
            <a:pPr indent="-171450" lvl="0" marL="177800" rtl="0" algn="just">
              <a:lnSpc>
                <a:spcPct val="9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</a:pPr>
            <a:r>
              <a:rPr b="1" lang="en" sz="2700">
                <a:latin typeface="Arial"/>
                <a:ea typeface="Arial"/>
                <a:cs typeface="Arial"/>
                <a:sym typeface="Arial"/>
              </a:rPr>
              <a:t>拒绝十字架救恩</a:t>
            </a:r>
            <a:r>
              <a:rPr lang="en" sz="2700">
                <a:latin typeface="Arial"/>
                <a:ea typeface="Arial"/>
                <a:cs typeface="Arial"/>
                <a:sym typeface="Arial"/>
              </a:rPr>
              <a:t>：否认基督十字架救恩功效</a:t>
            </a:r>
            <a:endParaRPr/>
          </a:p>
          <a:p>
            <a:pPr indent="-171450" lvl="0" marL="177800" rtl="0" algn="just">
              <a:lnSpc>
                <a:spcPct val="9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</a:pPr>
            <a:r>
              <a:rPr b="1" lang="en" sz="2700">
                <a:latin typeface="Arial"/>
                <a:ea typeface="Arial"/>
                <a:cs typeface="Arial"/>
                <a:sym typeface="Arial"/>
              </a:rPr>
              <a:t>宣扬靠行为得救</a:t>
            </a:r>
            <a:r>
              <a:rPr lang="en" sz="2700">
                <a:latin typeface="Arial"/>
                <a:ea typeface="Arial"/>
                <a:cs typeface="Arial"/>
                <a:sym typeface="Arial"/>
              </a:rPr>
              <a:t>：靠传教、守律得救，否定因信称义</a:t>
            </a:r>
            <a:endParaRPr b="0" i="0" sz="2700" u="none" cap="none" strike="noStrike">
              <a:solidFill>
                <a:srgbClr val="000000"/>
              </a:solidFill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112" name="Google Shape;112;p17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8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 警惕各种各样异端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18"/>
          <p:cNvSpPr txBox="1"/>
          <p:nvPr>
            <p:ph idx="1" type="body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摩门教：耶稣基督末期圣徒教会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171450" lvl="0" marL="177800" rtl="0" algn="just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</a:pPr>
            <a:r>
              <a:rPr b="1" lang="en" sz="2700">
                <a:latin typeface="Arial"/>
                <a:ea typeface="Arial"/>
                <a:cs typeface="Arial"/>
                <a:sym typeface="Arial"/>
              </a:rPr>
              <a:t>不同经书</a:t>
            </a:r>
            <a:r>
              <a:rPr lang="en" sz="2700">
                <a:latin typeface="Arial"/>
                <a:ea typeface="Arial"/>
                <a:cs typeface="Arial"/>
                <a:sym typeface="Arial"/>
              </a:rPr>
              <a:t>：奉《摩门经》与圣经同等权威</a:t>
            </a:r>
            <a:endParaRPr sz="2700"/>
          </a:p>
          <a:p>
            <a:pPr indent="-171450" lvl="0" marL="177800" rtl="0" algn="just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</a:pPr>
            <a:r>
              <a:rPr b="1" lang="en" sz="2700">
                <a:latin typeface="Arial"/>
                <a:ea typeface="Arial"/>
                <a:cs typeface="Arial"/>
                <a:sym typeface="Arial"/>
              </a:rPr>
              <a:t>多神论倾向</a:t>
            </a:r>
            <a:r>
              <a:rPr lang="en" sz="2700">
                <a:latin typeface="Arial"/>
                <a:ea typeface="Arial"/>
                <a:cs typeface="Arial"/>
                <a:sym typeface="Arial"/>
              </a:rPr>
              <a:t>：人可成神，神原是人，否认独一真神</a:t>
            </a:r>
            <a:endParaRPr sz="2700"/>
          </a:p>
          <a:p>
            <a:pPr indent="-171450" lvl="0" marL="177800" rtl="0" algn="just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</a:pPr>
            <a:r>
              <a:rPr b="1" lang="en" sz="2700">
                <a:latin typeface="Arial"/>
                <a:ea typeface="Arial"/>
                <a:cs typeface="Arial"/>
                <a:sym typeface="Arial"/>
              </a:rPr>
              <a:t>错误的基督观</a:t>
            </a:r>
            <a:r>
              <a:rPr lang="en" sz="2700">
                <a:latin typeface="Arial"/>
                <a:ea typeface="Arial"/>
                <a:cs typeface="Arial"/>
                <a:sym typeface="Arial"/>
              </a:rPr>
              <a:t>：承认耶稣为神之子，但否定其神性</a:t>
            </a:r>
            <a:endParaRPr sz="2700"/>
          </a:p>
          <a:p>
            <a:pPr indent="-171450" lvl="0" marL="177800" rtl="0" algn="just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</a:pPr>
            <a:r>
              <a:rPr b="1" lang="en" sz="2700">
                <a:latin typeface="Arial"/>
                <a:ea typeface="Arial"/>
                <a:cs typeface="Arial"/>
                <a:sym typeface="Arial"/>
              </a:rPr>
              <a:t>否认救赎论</a:t>
            </a:r>
            <a:r>
              <a:rPr lang="en" sz="2700">
                <a:latin typeface="Arial"/>
                <a:ea typeface="Arial"/>
                <a:cs typeface="Arial"/>
                <a:sym typeface="Arial"/>
              </a:rPr>
              <a:t>：普救论；教会仪式与行为使人得救</a:t>
            </a:r>
            <a:endParaRPr sz="2700"/>
          </a:p>
          <a:p>
            <a:pPr indent="-171450" lvl="0" marL="177800" rtl="0" algn="just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</a:pPr>
            <a:r>
              <a:rPr b="1" lang="en" sz="2700">
                <a:latin typeface="Arial"/>
                <a:ea typeface="Arial"/>
                <a:cs typeface="Arial"/>
                <a:sym typeface="Arial"/>
              </a:rPr>
              <a:t>否定原罪</a:t>
            </a:r>
            <a:r>
              <a:rPr lang="en" sz="2700">
                <a:latin typeface="Arial"/>
                <a:ea typeface="Arial"/>
                <a:cs typeface="Arial"/>
                <a:sym typeface="Arial"/>
              </a:rPr>
              <a:t>：不承认人类全然败坏，与传统原罪观不同</a:t>
            </a:r>
            <a:endParaRPr sz="2700"/>
          </a:p>
          <a:p>
            <a:pPr indent="-171450" lvl="0" marL="177800" rtl="0" algn="just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</a:pPr>
            <a:r>
              <a:rPr b="1" lang="en" sz="2700">
                <a:latin typeface="Arial"/>
                <a:ea typeface="Arial"/>
                <a:cs typeface="Arial"/>
                <a:sym typeface="Arial"/>
              </a:rPr>
              <a:t>荒诞交规：</a:t>
            </a:r>
            <a:r>
              <a:rPr lang="en" sz="2700">
                <a:latin typeface="Arial"/>
                <a:ea typeface="Arial"/>
                <a:cs typeface="Arial"/>
                <a:sym typeface="Arial"/>
              </a:rPr>
              <a:t>多妻制、强制十一奉献、服兵役式传教</a:t>
            </a:r>
            <a:endParaRPr i="0" sz="2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18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9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 警惕各种各样异端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19"/>
          <p:cNvSpPr txBox="1"/>
          <p:nvPr>
            <p:ph idx="1" type="body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东方闪电：全能神教会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171450" lvl="0" marL="177800" rtl="0" algn="just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</a:pPr>
            <a:r>
              <a:rPr b="1" lang="en" sz="2700">
                <a:latin typeface="Arial"/>
                <a:ea typeface="Arial"/>
                <a:cs typeface="Arial"/>
                <a:sym typeface="Arial"/>
              </a:rPr>
              <a:t>冒充基督</a:t>
            </a:r>
            <a:r>
              <a:rPr lang="en" sz="2700">
                <a:latin typeface="Arial"/>
                <a:ea typeface="Arial"/>
                <a:cs typeface="Arial"/>
                <a:sym typeface="Arial"/>
              </a:rPr>
              <a:t>：基督已再来，是河南女性</a:t>
            </a:r>
            <a:endParaRPr sz="2700"/>
          </a:p>
          <a:p>
            <a:pPr indent="-171450" lvl="0" marL="177800" rtl="0" algn="just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</a:pPr>
            <a:r>
              <a:rPr b="1" lang="en" sz="2700">
                <a:latin typeface="Arial"/>
                <a:ea typeface="Arial"/>
                <a:cs typeface="Arial"/>
                <a:sym typeface="Arial"/>
              </a:rPr>
              <a:t>否认圣经</a:t>
            </a:r>
            <a:r>
              <a:rPr lang="en" sz="2700">
                <a:latin typeface="Arial"/>
                <a:ea typeface="Arial"/>
                <a:cs typeface="Arial"/>
                <a:sym typeface="Arial"/>
              </a:rPr>
              <a:t>：用伪经书《话在肉身显现》取代圣经</a:t>
            </a:r>
            <a:endParaRPr sz="2700"/>
          </a:p>
          <a:p>
            <a:pPr indent="-171450" lvl="0" marL="177800" rtl="0" algn="just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</a:pPr>
            <a:r>
              <a:rPr b="1" lang="en" sz="2700">
                <a:latin typeface="Arial"/>
                <a:ea typeface="Arial"/>
                <a:cs typeface="Arial"/>
                <a:sym typeface="Arial"/>
              </a:rPr>
              <a:t>荒谬神学</a:t>
            </a:r>
            <a:r>
              <a:rPr lang="en" sz="2700">
                <a:latin typeface="Arial"/>
                <a:ea typeface="Arial"/>
                <a:cs typeface="Arial"/>
                <a:sym typeface="Arial"/>
              </a:rPr>
              <a:t>：</a:t>
            </a:r>
            <a:r>
              <a:rPr lang="en" sz="2700"/>
              <a:t>女基督国度时代 取代 </a:t>
            </a:r>
            <a:r>
              <a:rPr lang="en" sz="2700">
                <a:latin typeface="Arial"/>
                <a:ea typeface="Arial"/>
                <a:cs typeface="Arial"/>
                <a:sym typeface="Arial"/>
              </a:rPr>
              <a:t>耶稣恩典时代</a:t>
            </a:r>
            <a:endParaRPr sz="2700"/>
          </a:p>
          <a:p>
            <a:pPr indent="-171450" lvl="0" marL="177800" rtl="0" algn="just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</a:pPr>
            <a:r>
              <a:rPr b="1" lang="en" sz="2700">
                <a:latin typeface="Arial"/>
                <a:ea typeface="Arial"/>
                <a:cs typeface="Arial"/>
                <a:sym typeface="Arial"/>
              </a:rPr>
              <a:t>否认耶稣</a:t>
            </a:r>
            <a:r>
              <a:rPr lang="en" sz="2700">
                <a:latin typeface="Arial"/>
                <a:ea typeface="Arial"/>
                <a:cs typeface="Arial"/>
                <a:sym typeface="Arial"/>
              </a:rPr>
              <a:t>：信耶稣是初步得救，全能神才完全拯救</a:t>
            </a:r>
            <a:endParaRPr sz="2700"/>
          </a:p>
          <a:p>
            <a:pPr indent="-171450" lvl="0" marL="177800" rtl="0" algn="just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</a:pPr>
            <a:r>
              <a:rPr b="1" lang="en" sz="2700">
                <a:latin typeface="Arial"/>
                <a:ea typeface="Arial"/>
                <a:cs typeface="Arial"/>
                <a:sym typeface="Arial"/>
              </a:rPr>
              <a:t>黑帮性质</a:t>
            </a:r>
            <a:r>
              <a:rPr lang="en" sz="2700">
                <a:latin typeface="Arial"/>
                <a:ea typeface="Arial"/>
                <a:cs typeface="Arial"/>
                <a:sym typeface="Arial"/>
              </a:rPr>
              <a:t>：强制洗脑、欺骗色诱、反社会倾向</a:t>
            </a:r>
            <a:endParaRPr i="0" sz="2700" u="none" cap="none" strike="noStrike">
              <a:solidFill>
                <a:srgbClr val="000000"/>
              </a:solidFill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126" name="Google Shape;126;p19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0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 警惕各种各样异端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20"/>
          <p:cNvSpPr txBox="1"/>
          <p:nvPr>
            <p:ph idx="1" type="body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社会福音 （Social Gospel）：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171450" lvl="0" marL="17780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</a:pPr>
            <a:r>
              <a:rPr b="1" lang="en" sz="2700"/>
              <a:t>强调</a:t>
            </a:r>
            <a:r>
              <a:rPr b="1" lang="en" sz="2700"/>
              <a:t>社会改革：</a:t>
            </a:r>
            <a:r>
              <a:rPr lang="en" sz="2700"/>
              <a:t>用改变社会来实现神的国度</a:t>
            </a:r>
            <a:endParaRPr sz="2700"/>
          </a:p>
          <a:p>
            <a:pPr indent="-171450" lvl="0" marL="17780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</a:pPr>
            <a:r>
              <a:rPr b="1" lang="en" sz="2700">
                <a:latin typeface="Arial"/>
                <a:ea typeface="Arial"/>
                <a:cs typeface="Arial"/>
                <a:sym typeface="Arial"/>
              </a:rPr>
              <a:t>模糊救恩核心：</a:t>
            </a:r>
            <a:r>
              <a:rPr lang="en" sz="2700">
                <a:latin typeface="Arial"/>
                <a:ea typeface="Arial"/>
                <a:cs typeface="Arial"/>
                <a:sym typeface="Arial"/>
              </a:rPr>
              <a:t>将十字架救恩边缘化为社会行动</a:t>
            </a:r>
            <a:endParaRPr/>
          </a:p>
          <a:p>
            <a:pPr indent="-171450" lvl="0" marL="17780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</a:pPr>
            <a:r>
              <a:rPr b="1" lang="en" sz="2700">
                <a:latin typeface="Arial"/>
                <a:ea typeface="Arial"/>
                <a:cs typeface="Arial"/>
                <a:sym typeface="Arial"/>
              </a:rPr>
              <a:t>丧失属灵使命：</a:t>
            </a:r>
            <a:r>
              <a:rPr lang="en" sz="2700">
                <a:latin typeface="Arial"/>
                <a:ea typeface="Arial"/>
                <a:cs typeface="Arial"/>
                <a:sym typeface="Arial"/>
              </a:rPr>
              <a:t>教会</a:t>
            </a:r>
            <a:r>
              <a:rPr lang="en" sz="2700"/>
              <a:t>变</a:t>
            </a:r>
            <a:r>
              <a:rPr lang="en" sz="2700">
                <a:latin typeface="Arial"/>
                <a:ea typeface="Arial"/>
                <a:cs typeface="Arial"/>
                <a:sym typeface="Arial"/>
              </a:rPr>
              <a:t>慈善机构，非传福音、造就圣徒</a:t>
            </a:r>
            <a:endParaRPr/>
          </a:p>
          <a:p>
            <a:pPr indent="-171450" lvl="0" marL="17780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</a:pPr>
            <a:r>
              <a:rPr b="1" lang="en" sz="2700">
                <a:latin typeface="Arial"/>
                <a:ea typeface="Arial"/>
                <a:cs typeface="Arial"/>
                <a:sym typeface="Arial"/>
              </a:rPr>
              <a:t>神学自由化：</a:t>
            </a:r>
            <a:r>
              <a:rPr lang="en" sz="2700">
                <a:latin typeface="Arial"/>
                <a:ea typeface="Arial"/>
                <a:cs typeface="Arial"/>
                <a:sym typeface="Arial"/>
              </a:rPr>
              <a:t>质疑圣经权威，接受世俗意识形态</a:t>
            </a:r>
            <a:endParaRPr/>
          </a:p>
          <a:p>
            <a:pPr indent="-171450" lvl="0" marL="17780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</a:pPr>
            <a:r>
              <a:rPr b="1" lang="en" sz="2700">
                <a:latin typeface="Arial"/>
                <a:ea typeface="Arial"/>
                <a:cs typeface="Arial"/>
                <a:sym typeface="Arial"/>
              </a:rPr>
              <a:t>教会世俗化：</a:t>
            </a:r>
            <a:r>
              <a:rPr lang="en" sz="2700">
                <a:latin typeface="Arial"/>
                <a:ea typeface="Arial"/>
                <a:cs typeface="Arial"/>
                <a:sym typeface="Arial"/>
              </a:rPr>
              <a:t>在意“社会正义”而非圣经真理，</a:t>
            </a:r>
            <a:br>
              <a:rPr lang="en" sz="2700">
                <a:latin typeface="Arial"/>
                <a:ea typeface="Arial"/>
                <a:cs typeface="Arial"/>
                <a:sym typeface="Arial"/>
              </a:rPr>
            </a:br>
            <a:r>
              <a:rPr lang="en" sz="2700">
                <a:latin typeface="Arial"/>
                <a:ea typeface="Arial"/>
                <a:cs typeface="Arial"/>
                <a:sym typeface="Arial"/>
              </a:rPr>
              <a:t>				    讨好世界，忽略悔改与圣洁</a:t>
            </a:r>
            <a:endParaRPr sz="2700"/>
          </a:p>
        </p:txBody>
      </p:sp>
      <p:sp>
        <p:nvSpPr>
          <p:cNvPr id="133" name="Google Shape;133;p20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1"/>
          <p:cNvSpPr txBox="1"/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 警惕各种各样异端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21"/>
          <p:cNvSpPr txBox="1"/>
          <p:nvPr>
            <p:ph idx="1" type="body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成功神学 （Prosperity Gospel）：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171450" lvl="0" marL="177800" rtl="0" algn="just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</a:pPr>
            <a:r>
              <a:rPr b="1" lang="en" sz="2700">
                <a:latin typeface="Arial"/>
                <a:ea typeface="Arial"/>
                <a:cs typeface="Arial"/>
                <a:sym typeface="Arial"/>
              </a:rPr>
              <a:t>扭曲福音本质</a:t>
            </a:r>
            <a:r>
              <a:rPr lang="en" sz="2700">
                <a:latin typeface="Arial"/>
                <a:ea typeface="Arial"/>
                <a:cs typeface="Arial"/>
                <a:sym typeface="Arial"/>
              </a:rPr>
              <a:t>：福音=得好处，不讲罪、苦难、十字架</a:t>
            </a:r>
            <a:endParaRPr/>
          </a:p>
          <a:p>
            <a:pPr indent="-171450" lvl="0" marL="177800" rtl="0" algn="just">
              <a:lnSpc>
                <a:spcPct val="9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</a:pPr>
            <a:r>
              <a:rPr b="1" lang="en" sz="2700">
                <a:latin typeface="Arial"/>
                <a:ea typeface="Arial"/>
                <a:cs typeface="Arial"/>
                <a:sym typeface="Arial"/>
              </a:rPr>
              <a:t>制造属灵焦虑</a:t>
            </a:r>
            <a:r>
              <a:rPr lang="en" sz="2700">
                <a:latin typeface="Arial"/>
                <a:ea typeface="Arial"/>
                <a:cs typeface="Arial"/>
                <a:sym typeface="Arial"/>
              </a:rPr>
              <a:t>：贫、病=信心不足，疏远弱势群体</a:t>
            </a:r>
            <a:endParaRPr sz="2700">
              <a:latin typeface="Arial"/>
              <a:ea typeface="Arial"/>
              <a:cs typeface="Arial"/>
              <a:sym typeface="Arial"/>
            </a:endParaRPr>
          </a:p>
          <a:p>
            <a:pPr indent="-171450" lvl="0" marL="177800" rtl="0" algn="just">
              <a:lnSpc>
                <a:spcPct val="9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</a:pPr>
            <a:r>
              <a:rPr b="1" lang="en" sz="2700">
                <a:latin typeface="Arial"/>
                <a:ea typeface="Arial"/>
                <a:cs typeface="Arial"/>
                <a:sym typeface="Arial"/>
              </a:rPr>
              <a:t>领袖权力滥用</a:t>
            </a:r>
            <a:r>
              <a:rPr lang="en" sz="2700">
                <a:latin typeface="Arial"/>
                <a:ea typeface="Arial"/>
                <a:cs typeface="Arial"/>
                <a:sym typeface="Arial"/>
              </a:rPr>
              <a:t>：鼓吹属灵权柄，催逼奉献，操控会众</a:t>
            </a:r>
            <a:endParaRPr/>
          </a:p>
          <a:p>
            <a:pPr indent="-171450" lvl="0" marL="177800" rtl="0" algn="just">
              <a:lnSpc>
                <a:spcPct val="9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</a:pPr>
            <a:r>
              <a:rPr b="1" lang="en" sz="2700">
                <a:latin typeface="Arial"/>
                <a:ea typeface="Arial"/>
                <a:cs typeface="Arial"/>
                <a:sym typeface="Arial"/>
              </a:rPr>
              <a:t>偏离信仰真理</a:t>
            </a:r>
            <a:r>
              <a:rPr lang="en" sz="2700">
                <a:latin typeface="Arial"/>
                <a:ea typeface="Arial"/>
                <a:cs typeface="Arial"/>
                <a:sym typeface="Arial"/>
              </a:rPr>
              <a:t>：滥用术语、心理暗示、诱发贪婪动机</a:t>
            </a:r>
            <a:endParaRPr/>
          </a:p>
        </p:txBody>
      </p:sp>
      <p:sp>
        <p:nvSpPr>
          <p:cNvPr id="140" name="Google Shape;140;p21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