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4" r:id="rId5"/>
    <p:sldId id="265" r:id="rId6"/>
    <p:sldId id="266" r:id="rId7"/>
    <p:sldId id="267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3" autoAdjust="0"/>
    <p:restoredTop sz="94660"/>
  </p:normalViewPr>
  <p:slideViewPr>
    <p:cSldViewPr snapToGrid="0">
      <p:cViewPr varScale="1">
        <p:scale>
          <a:sx n="66" d="100"/>
          <a:sy n="66" d="100"/>
        </p:scale>
        <p:origin x="58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7659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086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1844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9038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179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015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8863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8058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7474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2661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421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CA684-9B1B-4544-AB61-975F010B5693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441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87593"/>
            <a:ext cx="9144000" cy="167352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CA" altLang="zh-CN" b="1" dirty="0" smtClean="0">
                <a:solidFill>
                  <a:schemeClr val="bg1"/>
                </a:solidFill>
              </a:rPr>
              <a:t/>
            </a:r>
            <a:br>
              <a:rPr lang="en-CA" altLang="zh-CN" b="1" dirty="0" smtClean="0">
                <a:solidFill>
                  <a:schemeClr val="bg1"/>
                </a:solidFill>
              </a:rPr>
            </a:br>
            <a:r>
              <a:rPr lang="en-CA" altLang="zh-CN" b="1" dirty="0">
                <a:solidFill>
                  <a:schemeClr val="bg1"/>
                </a:solidFill>
              </a:rPr>
              <a:t/>
            </a:r>
            <a:br>
              <a:rPr lang="en-CA" altLang="zh-CN" b="1" dirty="0">
                <a:solidFill>
                  <a:schemeClr val="bg1"/>
                </a:solidFill>
              </a:rPr>
            </a:br>
            <a:r>
              <a:rPr lang="en-CA" altLang="zh-CN" b="1" dirty="0" smtClean="0">
                <a:solidFill>
                  <a:schemeClr val="bg1"/>
                </a:solidFill>
              </a:rPr>
              <a:t/>
            </a:r>
            <a:br>
              <a:rPr lang="en-CA" altLang="zh-CN" b="1" dirty="0" smtClean="0">
                <a:solidFill>
                  <a:schemeClr val="bg1"/>
                </a:solidFill>
              </a:rPr>
            </a:br>
            <a:r>
              <a:rPr lang="en-CA" altLang="zh-CN" b="1" dirty="0">
                <a:solidFill>
                  <a:schemeClr val="bg1"/>
                </a:solidFill>
              </a:rPr>
              <a:t/>
            </a:r>
            <a:br>
              <a:rPr lang="en-CA" altLang="zh-CN" b="1" dirty="0">
                <a:solidFill>
                  <a:schemeClr val="bg1"/>
                </a:solidFill>
              </a:rPr>
            </a:br>
            <a:r>
              <a:rPr lang="zh-CN" altLang="en-US" sz="6700" b="1" dirty="0">
                <a:solidFill>
                  <a:schemeClr val="bg1"/>
                </a:solidFill>
              </a:rPr>
              <a:t>预备福音的好土</a:t>
            </a:r>
            <a:r>
              <a:rPr lang="zh-CN" altLang="en-US" sz="6700" b="1" dirty="0" smtClean="0">
                <a:solidFill>
                  <a:schemeClr val="bg1"/>
                </a:solidFill>
              </a:rPr>
              <a:t>壤</a:t>
            </a:r>
            <a:endParaRPr lang="en-CA" sz="4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381557"/>
            <a:ext cx="9144000" cy="1466488"/>
          </a:xfrm>
        </p:spPr>
        <p:txBody>
          <a:bodyPr>
            <a:normAutofit fontScale="70000" lnSpcReduction="20000"/>
          </a:bodyPr>
          <a:lstStyle/>
          <a:p>
            <a:endParaRPr lang="en-CA" dirty="0" smtClean="0"/>
          </a:p>
          <a:p>
            <a:endParaRPr lang="en-CA" altLang="zh-TW" sz="4400" b="1" dirty="0" smtClean="0">
              <a:solidFill>
                <a:schemeClr val="bg1"/>
              </a:solidFill>
            </a:endParaRPr>
          </a:p>
          <a:p>
            <a:r>
              <a:rPr lang="zh-TW" altLang="en-US" sz="8000" b="1" dirty="0" smtClean="0">
                <a:solidFill>
                  <a:schemeClr val="bg1"/>
                </a:solidFill>
              </a:rPr>
              <a:t>太</a:t>
            </a:r>
            <a:r>
              <a:rPr lang="en-US" altLang="zh-TW" sz="8000" b="1" dirty="0">
                <a:solidFill>
                  <a:schemeClr val="bg1"/>
                </a:solidFill>
              </a:rPr>
              <a:t>13: </a:t>
            </a:r>
            <a:r>
              <a:rPr lang="en-US" altLang="zh-TW" sz="8000" b="1" dirty="0" smtClean="0">
                <a:solidFill>
                  <a:schemeClr val="bg1"/>
                </a:solidFill>
              </a:rPr>
              <a:t>1-8</a:t>
            </a:r>
            <a:r>
              <a:rPr lang="en-CA" altLang="zh-TW" sz="8000" b="1" dirty="0" smtClean="0">
                <a:solidFill>
                  <a:schemeClr val="bg1"/>
                </a:solidFill>
              </a:rPr>
              <a:t>, </a:t>
            </a:r>
            <a:r>
              <a:rPr lang="en-US" altLang="zh-TW" sz="8000" b="1" dirty="0" smtClean="0">
                <a:solidFill>
                  <a:schemeClr val="bg1"/>
                </a:solidFill>
              </a:rPr>
              <a:t>18-23</a:t>
            </a:r>
            <a:endParaRPr lang="en-US" altLang="zh-TW" sz="8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411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2936" y="586595"/>
            <a:ext cx="10110158" cy="655608"/>
          </a:xfrm>
        </p:spPr>
        <p:txBody>
          <a:bodyPr>
            <a:normAutofit/>
          </a:bodyPr>
          <a:lstStyle/>
          <a:p>
            <a:pPr algn="l"/>
            <a:r>
              <a:rPr lang="zh-TW" altLang="en-US" sz="4000" b="1" u="sng" dirty="0" smtClean="0">
                <a:solidFill>
                  <a:schemeClr val="bg1"/>
                </a:solidFill>
              </a:rPr>
              <a:t>引言</a:t>
            </a:r>
            <a:r>
              <a:rPr lang="zh-TW" altLang="en-US" sz="4000" b="1" dirty="0" smtClean="0">
                <a:solidFill>
                  <a:schemeClr val="bg1"/>
                </a:solidFill>
              </a:rPr>
              <a:t>：</a:t>
            </a:r>
            <a:endParaRPr lang="zh-TW" alt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518249"/>
            <a:ext cx="10294188" cy="498606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altLang="zh-TW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土</a:t>
            </a:r>
            <a:r>
              <a:rPr lang="zh-CN" altLang="en-US" sz="4000" b="1" dirty="0">
                <a:solidFill>
                  <a:schemeClr val="bg1"/>
                </a:solidFill>
              </a:rPr>
              <a:t>地沙漠化喻福音沙漠化</a:t>
            </a:r>
          </a:p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altLang="zh-TW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人</a:t>
            </a:r>
            <a:r>
              <a:rPr lang="zh-CN" altLang="en-US" sz="4000" b="1" dirty="0">
                <a:solidFill>
                  <a:schemeClr val="bg1"/>
                </a:solidFill>
              </a:rPr>
              <a:t>对福音反应如何乃视福音预工做得怎样</a:t>
            </a:r>
          </a:p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altLang="zh-TW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撒</a:t>
            </a:r>
            <a:r>
              <a:rPr lang="zh-CN" altLang="en-US" sz="4000" b="1" dirty="0">
                <a:solidFill>
                  <a:schemeClr val="bg1"/>
                </a:solidFill>
              </a:rPr>
              <a:t>种比喻的重点在于土壤的好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坏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接受种子的田地</a:t>
            </a:r>
          </a:p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altLang="zh-TW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人</a:t>
            </a:r>
            <a:r>
              <a:rPr lang="zh-CN" altLang="en-US" sz="4000" b="1" dirty="0">
                <a:solidFill>
                  <a:schemeClr val="bg1"/>
                </a:solidFill>
              </a:rPr>
              <a:t>对福音反应的四种心田</a:t>
            </a:r>
          </a:p>
          <a:p>
            <a:pPr algn="l">
              <a:spcAft>
                <a:spcPts val="1200"/>
              </a:spcAft>
            </a:pPr>
            <a:endParaRPr lang="zh-CN" alt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021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21" y="621101"/>
            <a:ext cx="10110158" cy="655608"/>
          </a:xfrm>
        </p:spPr>
        <p:txBody>
          <a:bodyPr>
            <a:normAutofit/>
          </a:bodyPr>
          <a:lstStyle/>
          <a:p>
            <a:pPr algn="l"/>
            <a:r>
              <a:rPr lang="zh-CN" altLang="en-US" sz="4000" b="1" dirty="0">
                <a:solidFill>
                  <a:schemeClr val="bg1"/>
                </a:solidFill>
              </a:rPr>
              <a:t>一</a:t>
            </a:r>
            <a:r>
              <a:rPr lang="en-US" altLang="zh-CN" sz="4000" b="1" dirty="0">
                <a:solidFill>
                  <a:schemeClr val="bg1"/>
                </a:solidFill>
              </a:rPr>
              <a:t>.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 </a:t>
            </a:r>
            <a:r>
              <a:rPr lang="zh-TW" altLang="en-US" sz="4000" b="1" u="sng" dirty="0" smtClean="0">
                <a:solidFill>
                  <a:schemeClr val="bg1"/>
                </a:solidFill>
              </a:rPr>
              <a:t>路</a:t>
            </a:r>
            <a:r>
              <a:rPr lang="zh-TW" altLang="en-US" sz="4000" b="1" u="sng" dirty="0">
                <a:solidFill>
                  <a:schemeClr val="bg1"/>
                </a:solidFill>
              </a:rPr>
              <a:t>旁的土壤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518249"/>
            <a:ext cx="10294188" cy="4986068"/>
          </a:xfrm>
        </p:spPr>
        <p:txBody>
          <a:bodyPr>
            <a:noAutofit/>
          </a:bodyPr>
          <a:lstStyle/>
          <a:p>
            <a:pPr algn="l">
              <a:spcAft>
                <a:spcPts val="1200"/>
              </a:spcAft>
            </a:pPr>
            <a:endParaRPr lang="en-US" altLang="zh-CN" sz="800" b="1" dirty="0" smtClean="0">
              <a:solidFill>
                <a:schemeClr val="bg1"/>
              </a:solidFill>
            </a:endParaRPr>
          </a:p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</a:pPr>
            <a:r>
              <a:rPr lang="zh-CN" altLang="en-US" sz="4000" b="1" dirty="0">
                <a:solidFill>
                  <a:schemeClr val="bg1"/>
                </a:solidFill>
              </a:rPr>
              <a:t> </a:t>
            </a: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撒在路旁土壤上的种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子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无生存机会</a:t>
            </a:r>
          </a:p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原</a:t>
            </a:r>
            <a:r>
              <a:rPr lang="zh-CN" altLang="en-US" sz="4000" b="1" dirty="0">
                <a:solidFill>
                  <a:schemeClr val="bg1"/>
                </a:solidFill>
              </a:rPr>
              <a:t>因</a:t>
            </a:r>
            <a:r>
              <a:rPr lang="en-US" altLang="zh-CN" sz="4000" b="1" dirty="0">
                <a:solidFill>
                  <a:schemeClr val="bg1"/>
                </a:solidFill>
              </a:rPr>
              <a:t>: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即</a:t>
            </a:r>
            <a:r>
              <a:rPr lang="zh-CN" altLang="en-US" sz="4000" b="1" dirty="0">
                <a:solidFill>
                  <a:schemeClr val="bg1"/>
                </a:solidFill>
              </a:rPr>
              <a:t>被夺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去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撒</a:t>
            </a:r>
            <a:r>
              <a:rPr lang="zh-CN" altLang="en-US" sz="4000" b="1" dirty="0">
                <a:solidFill>
                  <a:schemeClr val="bg1"/>
                </a:solidFill>
              </a:rPr>
              <a:t>但借着各种学说、主义、思想把种子践踏</a:t>
            </a:r>
          </a:p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对</a:t>
            </a:r>
            <a:r>
              <a:rPr lang="zh-CN" altLang="en-US" sz="4000" b="1" dirty="0">
                <a:solidFill>
                  <a:schemeClr val="bg1"/>
                </a:solidFill>
              </a:rPr>
              <a:t>策：存谦卑柔软的心听道</a:t>
            </a:r>
          </a:p>
          <a:p>
            <a:pPr algn="l">
              <a:spcAft>
                <a:spcPts val="1200"/>
              </a:spcAft>
            </a:pPr>
            <a:endParaRPr lang="zh-CN" alt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892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21" y="621101"/>
            <a:ext cx="10110158" cy="655608"/>
          </a:xfrm>
        </p:spPr>
        <p:txBody>
          <a:bodyPr>
            <a:normAutofit/>
          </a:bodyPr>
          <a:lstStyle/>
          <a:p>
            <a:pPr algn="l"/>
            <a:r>
              <a:rPr lang="zh-CN" altLang="en-US" sz="4000" b="1" dirty="0">
                <a:solidFill>
                  <a:schemeClr val="bg1"/>
                </a:solidFill>
              </a:rPr>
              <a:t>二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. </a:t>
            </a:r>
            <a:r>
              <a:rPr lang="zh-TW" altLang="en-US" sz="4000" b="1" dirty="0" smtClean="0">
                <a:solidFill>
                  <a:schemeClr val="bg1"/>
                </a:solidFill>
              </a:rPr>
              <a:t> </a:t>
            </a:r>
            <a:r>
              <a:rPr lang="zh-CN" altLang="en-US" sz="4000" b="1" u="sng" dirty="0" smtClean="0">
                <a:solidFill>
                  <a:schemeClr val="bg1"/>
                </a:solidFill>
              </a:rPr>
              <a:t>土</a:t>
            </a:r>
            <a:r>
              <a:rPr lang="zh-CN" altLang="en-US" sz="4000" b="1" u="sng" dirty="0">
                <a:solidFill>
                  <a:schemeClr val="bg1"/>
                </a:solidFill>
              </a:rPr>
              <a:t>浅石头地的土壤</a:t>
            </a:r>
            <a:endParaRPr lang="zh-TW" altLang="en-US" sz="4000" b="1" u="sng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518249"/>
            <a:ext cx="10294188" cy="498606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</a:pPr>
            <a:r>
              <a:rPr lang="zh-CN" altLang="en-US" sz="2000" b="1" dirty="0">
                <a:solidFill>
                  <a:schemeClr val="bg1"/>
                </a:solidFill>
              </a:rPr>
              <a:t> </a:t>
            </a:r>
            <a:endParaRPr lang="en-US" altLang="zh-CN" sz="2000" b="1" dirty="0" smtClean="0">
              <a:solidFill>
                <a:schemeClr val="bg1"/>
              </a:solidFill>
            </a:endParaRPr>
          </a:p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</a:pPr>
            <a:r>
              <a:rPr lang="zh-CN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没有根</a:t>
            </a:r>
            <a:r>
              <a:rPr lang="en-US" altLang="zh-CN" sz="4000" b="1" dirty="0">
                <a:solidFill>
                  <a:schemeClr val="bg1"/>
                </a:solidFill>
              </a:rPr>
              <a:t>, </a:t>
            </a:r>
            <a:r>
              <a:rPr lang="zh-CN" altLang="en-US" sz="4000" b="1" dirty="0">
                <a:solidFill>
                  <a:schemeClr val="bg1"/>
                </a:solidFill>
              </a:rPr>
              <a:t>日头一晒便枯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干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考验来到便跌倒</a:t>
            </a:r>
          </a:p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</a:pPr>
            <a:r>
              <a:rPr lang="zh-CN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土浅石头地乃未经耕耘的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地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心田未预备好</a:t>
            </a:r>
          </a:p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</a:pPr>
            <a:r>
              <a:rPr lang="zh-CN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对策： 对表示信者即行跟进</a:t>
            </a:r>
          </a:p>
        </p:txBody>
      </p:sp>
    </p:spTree>
    <p:extLst>
      <p:ext uri="{BB962C8B-B14F-4D97-AF65-F5344CB8AC3E}">
        <p14:creationId xmlns:p14="http://schemas.microsoft.com/office/powerpoint/2010/main" val="2030553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21" y="621101"/>
            <a:ext cx="10110158" cy="655608"/>
          </a:xfrm>
        </p:spPr>
        <p:txBody>
          <a:bodyPr>
            <a:normAutofit/>
          </a:bodyPr>
          <a:lstStyle/>
          <a:p>
            <a:pPr algn="l"/>
            <a:r>
              <a:rPr lang="zh-CN" altLang="en-US" sz="4000" b="1" dirty="0">
                <a:solidFill>
                  <a:schemeClr val="bg1"/>
                </a:solidFill>
              </a:rPr>
              <a:t>三</a:t>
            </a:r>
            <a:r>
              <a:rPr lang="en-US" altLang="zh-CN" sz="4000" b="1" dirty="0">
                <a:solidFill>
                  <a:schemeClr val="bg1"/>
                </a:solidFill>
              </a:rPr>
              <a:t>.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 </a:t>
            </a:r>
            <a:r>
              <a:rPr lang="zh-CN" altLang="en-US" sz="4000" b="1" u="sng" dirty="0" smtClean="0">
                <a:solidFill>
                  <a:schemeClr val="bg1"/>
                </a:solidFill>
              </a:rPr>
              <a:t>长</a:t>
            </a:r>
            <a:r>
              <a:rPr lang="zh-CN" altLang="en-US" sz="4000" b="1" u="sng" dirty="0">
                <a:solidFill>
                  <a:schemeClr val="bg1"/>
                </a:solidFill>
              </a:rPr>
              <a:t>满杂草荆蕀的土壤</a:t>
            </a:r>
            <a:endParaRPr lang="zh-TW" altLang="en-US" sz="4000" b="1" u="sng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518249"/>
            <a:ext cx="10294188" cy="4986068"/>
          </a:xfrm>
        </p:spPr>
        <p:txBody>
          <a:bodyPr>
            <a:noAutofit/>
          </a:bodyPr>
          <a:lstStyle/>
          <a:p>
            <a:pPr algn="l">
              <a:spcAft>
                <a:spcPts val="1200"/>
              </a:spcAft>
            </a:pPr>
            <a:endParaRPr lang="en-US" altLang="zh-CN" sz="1000" b="1" dirty="0" smtClean="0">
              <a:solidFill>
                <a:schemeClr val="bg1"/>
              </a:solidFill>
            </a:endParaRPr>
          </a:p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</a:pPr>
            <a:r>
              <a:rPr lang="zh-CN" altLang="en-US" sz="4000" b="1" dirty="0">
                <a:solidFill>
                  <a:schemeClr val="bg1"/>
                </a:solidFill>
              </a:rPr>
              <a:t> </a:t>
            </a: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撒下的种子将被挤住而结不出果实</a:t>
            </a:r>
          </a:p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</a:pPr>
            <a:r>
              <a:rPr lang="zh-CN" altLang="en-US" sz="4000" b="1" dirty="0" smtClean="0">
                <a:solidFill>
                  <a:schemeClr val="bg1"/>
                </a:solidFill>
              </a:rPr>
              <a:t>  </a:t>
            </a: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荆蕀杂草喻为世上的思虑、钱财的迷惑 及宴乐 </a:t>
            </a: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世俗主义</a:t>
            </a:r>
          </a:p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</a:pPr>
            <a:r>
              <a:rPr lang="zh-CN" altLang="en-US" sz="4000" b="1" dirty="0" smtClean="0">
                <a:solidFill>
                  <a:schemeClr val="bg1"/>
                </a:solidFill>
              </a:rPr>
              <a:t>一</a:t>
            </a:r>
            <a:r>
              <a:rPr lang="zh-CN" altLang="en-US" sz="4000" b="1" dirty="0">
                <a:solidFill>
                  <a:schemeClr val="bg1"/>
                </a:solidFill>
              </a:rPr>
              <a:t>个被世俗主义占有的人</a:t>
            </a:r>
            <a:r>
              <a:rPr lang="en-US" altLang="zh-CN" sz="4000" b="1" dirty="0">
                <a:solidFill>
                  <a:schemeClr val="bg1"/>
                </a:solidFill>
              </a:rPr>
              <a:t>, </a:t>
            </a:r>
            <a:r>
              <a:rPr lang="zh-CN" altLang="en-US" sz="4000" b="1" dirty="0">
                <a:solidFill>
                  <a:schemeClr val="bg1"/>
                </a:solidFill>
              </a:rPr>
              <a:t>容不下道种在他里面生长</a:t>
            </a:r>
          </a:p>
        </p:txBody>
      </p:sp>
    </p:spTree>
    <p:extLst>
      <p:ext uri="{BB962C8B-B14F-4D97-AF65-F5344CB8AC3E}">
        <p14:creationId xmlns:p14="http://schemas.microsoft.com/office/powerpoint/2010/main" val="2151520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21" y="621101"/>
            <a:ext cx="10110158" cy="655608"/>
          </a:xfrm>
        </p:spPr>
        <p:txBody>
          <a:bodyPr>
            <a:normAutofit/>
          </a:bodyPr>
          <a:lstStyle/>
          <a:p>
            <a:pPr algn="l"/>
            <a:r>
              <a:rPr lang="zh-CN" altLang="en-US" sz="4000" b="1" dirty="0">
                <a:solidFill>
                  <a:schemeClr val="bg1"/>
                </a:solidFill>
              </a:rPr>
              <a:t>四</a:t>
            </a:r>
            <a:r>
              <a:rPr lang="en-US" altLang="zh-CN" sz="4000" b="1" dirty="0">
                <a:solidFill>
                  <a:schemeClr val="bg1"/>
                </a:solidFill>
              </a:rPr>
              <a:t>.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 </a:t>
            </a:r>
            <a:r>
              <a:rPr lang="zh-CN" altLang="en-US" sz="4000" b="1" u="sng" dirty="0" smtClean="0">
                <a:solidFill>
                  <a:schemeClr val="bg1"/>
                </a:solidFill>
              </a:rPr>
              <a:t>能</a:t>
            </a:r>
            <a:r>
              <a:rPr lang="zh-CN" altLang="en-US" sz="4000" b="1" u="sng" dirty="0">
                <a:solidFill>
                  <a:schemeClr val="bg1"/>
                </a:solidFill>
              </a:rPr>
              <a:t>结实的好土壤</a:t>
            </a:r>
            <a:endParaRPr lang="zh-TW" altLang="en-US" sz="4000" b="1" u="sng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518249"/>
            <a:ext cx="10294188" cy="4986068"/>
          </a:xfrm>
        </p:spPr>
        <p:txBody>
          <a:bodyPr>
            <a:noAutofit/>
          </a:bodyPr>
          <a:lstStyle/>
          <a:p>
            <a:pPr algn="l">
              <a:spcAft>
                <a:spcPts val="1200"/>
              </a:spcAft>
            </a:pPr>
            <a:endParaRPr lang="en-US" altLang="zh-CN" sz="1000" b="1" dirty="0" smtClean="0">
              <a:solidFill>
                <a:schemeClr val="bg1"/>
              </a:solidFill>
            </a:endParaRPr>
          </a:p>
          <a:p>
            <a:pPr algn="l">
              <a:spcAft>
                <a:spcPts val="1200"/>
              </a:spcAft>
            </a:pPr>
            <a:r>
              <a:rPr lang="zh-CN" altLang="en-US" sz="4000" b="1" dirty="0">
                <a:solidFill>
                  <a:schemeClr val="bg1"/>
                </a:solidFill>
              </a:rPr>
              <a:t> </a:t>
            </a: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能结出丰满的果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实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对福音种子有好的回应</a:t>
            </a:r>
          </a:p>
          <a:p>
            <a:pPr algn="l">
              <a:spcAft>
                <a:spcPts val="1200"/>
              </a:spcAft>
            </a:pPr>
            <a:endParaRPr lang="zh-CN" altLang="en-US" sz="4000" b="1" dirty="0">
              <a:solidFill>
                <a:schemeClr val="bg1"/>
              </a:solidFill>
            </a:endParaRPr>
          </a:p>
          <a:p>
            <a:pPr algn="l">
              <a:spcAft>
                <a:spcPts val="1200"/>
              </a:spcAft>
            </a:pPr>
            <a:r>
              <a:rPr lang="zh-CN" altLang="en-US" sz="4000" b="1" dirty="0">
                <a:solidFill>
                  <a:schemeClr val="bg1"/>
                </a:solidFill>
              </a:rPr>
              <a:t>  </a:t>
            </a: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这种好土壤喻人的心田对道种明白、持守所信的</a:t>
            </a:r>
            <a:r>
              <a:rPr lang="en-US" altLang="zh-CN" sz="4000" b="1" dirty="0">
                <a:solidFill>
                  <a:schemeClr val="bg1"/>
                </a:solidFill>
              </a:rPr>
              <a:t>, </a:t>
            </a:r>
            <a:r>
              <a:rPr lang="zh-CN" altLang="en-US" sz="4000" b="1" dirty="0">
                <a:solidFill>
                  <a:schemeClr val="bg1"/>
                </a:solidFill>
              </a:rPr>
              <a:t>并随时间成长</a:t>
            </a:r>
          </a:p>
        </p:txBody>
      </p:sp>
    </p:spTree>
    <p:extLst>
      <p:ext uri="{BB962C8B-B14F-4D97-AF65-F5344CB8AC3E}">
        <p14:creationId xmlns:p14="http://schemas.microsoft.com/office/powerpoint/2010/main" val="2566015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21" y="621101"/>
            <a:ext cx="10110158" cy="655608"/>
          </a:xfrm>
        </p:spPr>
        <p:txBody>
          <a:bodyPr>
            <a:normAutofit/>
          </a:bodyPr>
          <a:lstStyle/>
          <a:p>
            <a:pPr algn="l"/>
            <a:r>
              <a:rPr lang="zh-CN" altLang="en-US" sz="4000" b="1" dirty="0">
                <a:solidFill>
                  <a:schemeClr val="bg1"/>
                </a:solidFill>
              </a:rPr>
              <a:t>五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.  </a:t>
            </a:r>
            <a:r>
              <a:rPr lang="zh-CN" altLang="en-US" sz="4000" b="1" u="sng" dirty="0" smtClean="0">
                <a:solidFill>
                  <a:schemeClr val="bg1"/>
                </a:solidFill>
              </a:rPr>
              <a:t>预</a:t>
            </a:r>
            <a:r>
              <a:rPr lang="zh-CN" altLang="en-US" sz="4000" b="1" u="sng" dirty="0">
                <a:solidFill>
                  <a:schemeClr val="bg1"/>
                </a:solidFill>
              </a:rPr>
              <a:t>备好土壤 </a:t>
            </a:r>
            <a:r>
              <a:rPr lang="en-US" altLang="zh-CN" sz="4000" b="1" u="sng" dirty="0">
                <a:solidFill>
                  <a:schemeClr val="bg1"/>
                </a:solidFill>
              </a:rPr>
              <a:t>- </a:t>
            </a:r>
            <a:r>
              <a:rPr lang="zh-CN" altLang="en-US" sz="4000" b="1" u="sng" dirty="0">
                <a:solidFill>
                  <a:schemeClr val="bg1"/>
                </a:solidFill>
              </a:rPr>
              <a:t>福音预工</a:t>
            </a:r>
            <a:endParaRPr lang="zh-TW" altLang="en-US" sz="4000" b="1" u="sng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0" y="1518249"/>
            <a:ext cx="10932544" cy="4986068"/>
          </a:xfrm>
        </p:spPr>
        <p:txBody>
          <a:bodyPr>
            <a:noAutofit/>
          </a:bodyPr>
          <a:lstStyle/>
          <a:p>
            <a:pPr algn="l">
              <a:spcAft>
                <a:spcPts val="1800"/>
              </a:spcAft>
            </a:pPr>
            <a:r>
              <a:rPr lang="zh-CN" altLang="en-US" sz="1000" b="1" dirty="0">
                <a:solidFill>
                  <a:schemeClr val="bg1"/>
                </a:solidFill>
              </a:rPr>
              <a:t> </a:t>
            </a: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撒福音种子必须先寻找与预备撒道种的好土壤</a:t>
            </a:r>
          </a:p>
          <a:p>
            <a:pPr algn="l">
              <a:spcAft>
                <a:spcPts val="1800"/>
              </a:spcAft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在农夫身上学功课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：对</a:t>
            </a:r>
            <a:r>
              <a:rPr lang="zh-CN" altLang="en-US" sz="4000" b="1" dirty="0">
                <a:solidFill>
                  <a:schemeClr val="bg1"/>
                </a:solidFill>
              </a:rPr>
              <a:t>接受种子的田地先加以清理与耕耘</a:t>
            </a:r>
          </a:p>
          <a:p>
            <a:pPr algn="l">
              <a:spcAft>
                <a:spcPts val="1800"/>
              </a:spcAft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福音预工的任务是预备一片接受福音的好心田</a:t>
            </a:r>
          </a:p>
          <a:p>
            <a:pPr algn="l">
              <a:spcAft>
                <a:spcPts val="1800"/>
              </a:spcAft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如</a:t>
            </a:r>
            <a:r>
              <a:rPr lang="zh-CN" altLang="en-US" sz="4000" b="1" dirty="0">
                <a:solidFill>
                  <a:schemeClr val="bg1"/>
                </a:solidFill>
              </a:rPr>
              <a:t>何作好福音预工 </a:t>
            </a: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与未信的朋友建立关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系</a:t>
            </a:r>
            <a:endParaRPr lang="en-US" altLang="zh-CN" sz="4000" b="1" dirty="0" smtClean="0">
              <a:solidFill>
                <a:schemeClr val="bg1"/>
              </a:solidFill>
            </a:endParaRPr>
          </a:p>
          <a:p>
            <a:pPr algn="l">
              <a:spcAft>
                <a:spcPts val="1800"/>
              </a:spcAft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向对方表达爱与关怀乃为最有效的福音预工</a:t>
            </a:r>
          </a:p>
        </p:txBody>
      </p:sp>
    </p:spTree>
    <p:extLst>
      <p:ext uri="{BB962C8B-B14F-4D97-AF65-F5344CB8AC3E}">
        <p14:creationId xmlns:p14="http://schemas.microsoft.com/office/powerpoint/2010/main" val="1916488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21" y="656537"/>
            <a:ext cx="10110158" cy="896218"/>
          </a:xfrm>
        </p:spPr>
        <p:txBody>
          <a:bodyPr>
            <a:normAutofit/>
          </a:bodyPr>
          <a:lstStyle/>
          <a:p>
            <a:pPr algn="l"/>
            <a:r>
              <a:rPr lang="zh-TW" altLang="en-US" sz="4000" b="1" u="sng" dirty="0" smtClean="0">
                <a:solidFill>
                  <a:schemeClr val="bg1"/>
                </a:solidFill>
              </a:rPr>
              <a:t>结语</a:t>
            </a:r>
            <a:r>
              <a:rPr lang="zh-TW" altLang="en-US" sz="4000" b="1" dirty="0" smtClean="0">
                <a:solidFill>
                  <a:schemeClr val="bg1"/>
                </a:solidFill>
              </a:rPr>
              <a:t>：</a:t>
            </a:r>
            <a:endParaRPr lang="zh-TW" alt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846054"/>
            <a:ext cx="10294188" cy="453749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endParaRPr lang="en-US" altLang="zh-CN" sz="2000" b="1" dirty="0" smtClean="0">
              <a:solidFill>
                <a:schemeClr val="bg1"/>
              </a:solidFill>
            </a:endParaRPr>
          </a:p>
          <a:p>
            <a:pPr algn="l">
              <a:lnSpc>
                <a:spcPct val="100000"/>
              </a:lnSpc>
            </a:pPr>
            <a:r>
              <a:rPr lang="en-US" altLang="zh-CN" sz="4000" b="1" dirty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对初信者跟进的重要</a:t>
            </a:r>
          </a:p>
          <a:p>
            <a:pPr marL="571500" indent="-571500" algn="l">
              <a:lnSpc>
                <a:spcPct val="100000"/>
              </a:lnSpc>
              <a:buFontTx/>
              <a:buChar char="-"/>
            </a:pPr>
            <a:endParaRPr lang="zh-CN" altLang="en-US" sz="4000" b="1" dirty="0">
              <a:solidFill>
                <a:schemeClr val="bg1"/>
              </a:solidFill>
            </a:endParaRPr>
          </a:p>
          <a:p>
            <a:pPr algn="l">
              <a:lnSpc>
                <a:spcPct val="100000"/>
              </a:lnSpc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</a:rPr>
              <a:t>跟进方法可行的建议</a:t>
            </a:r>
          </a:p>
        </p:txBody>
      </p:sp>
    </p:spTree>
    <p:extLst>
      <p:ext uri="{BB962C8B-B14F-4D97-AF65-F5344CB8AC3E}">
        <p14:creationId xmlns:p14="http://schemas.microsoft.com/office/powerpoint/2010/main" val="1865051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490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新細明體</vt:lpstr>
      <vt:lpstr>宋体</vt:lpstr>
      <vt:lpstr>Arial</vt:lpstr>
      <vt:lpstr>Arial Narrow</vt:lpstr>
      <vt:lpstr>Calibri</vt:lpstr>
      <vt:lpstr>Calibri Light</vt:lpstr>
      <vt:lpstr>Office Theme</vt:lpstr>
      <vt:lpstr>    预备福音的好土壤</vt:lpstr>
      <vt:lpstr>引言：</vt:lpstr>
      <vt:lpstr>一.  路旁的土壤</vt:lpstr>
      <vt:lpstr>二.  土浅石头地的土壤</vt:lpstr>
      <vt:lpstr>三.  长满杂草荆蕀的土壤</vt:lpstr>
      <vt:lpstr>四.  能结实的好土壤</vt:lpstr>
      <vt:lpstr>五.  预备好土壤 - 福音预工</vt:lpstr>
      <vt:lpstr>结语：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腓利 -- 忠心的福音使者 Philip -- The Faithful Evangelist</dc:title>
  <dc:creator>Microsoft account</dc:creator>
  <cp:lastModifiedBy>Microsoft account</cp:lastModifiedBy>
  <cp:revision>56</cp:revision>
  <dcterms:created xsi:type="dcterms:W3CDTF">2025-07-05T18:39:18Z</dcterms:created>
  <dcterms:modified xsi:type="dcterms:W3CDTF">2025-08-05T19:09:13Z</dcterms:modified>
</cp:coreProperties>
</file>