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41ae06f70_2_7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741ae06f70_2_7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741ae06f70_2_1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3741ae06f70_2_1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741ae06f70_2_1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g3741ae06f70_2_1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41ae06f70_2_1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3741ae06f70_2_1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41ae06f70_2_8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741ae06f70_2_8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41ae06f70_2_8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3741ae06f70_2_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1ae06f70_2_9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741ae06f70_2_9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1ae06f70_2_9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741ae06f70_2_9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41ae06f70_2_10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741ae06f70_2_10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741ae06f70_2_1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3741ae06f70_2_1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41ae06f70_2_1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741ae06f70_2_1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741ae06f70_2_1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741ae06f70_2_1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3. 我们是神家的人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213756" y="819397"/>
            <a:ext cx="8716488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这样，你们不再作外人和客旅，是与圣徒同国，是神家里的人了；并且被建造在使徒和先知的根基上，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有基督耶稣自己为房角石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各房靠他联络得合式，渐渐成为主的圣殿。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你们也靠他同被建造，成为神藉著圣灵居住的所在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lang="en" sz="3000">
                <a:latin typeface="SimSun"/>
                <a:ea typeface="SimSun"/>
                <a:cs typeface="SimSun"/>
                <a:sym typeface="SimSun"/>
              </a:rPr>
              <a:t>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以弗所书2:19-22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教会房角石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房角石 = 基石 = 唯一元首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靠主联络合适成为主圣殿</a:t>
            </a:r>
            <a:endParaRPr sz="3000"/>
          </a:p>
        </p:txBody>
      </p:sp>
      <p:sp>
        <p:nvSpPr>
          <p:cNvPr id="149" name="Google Shape;149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9</a:t>
            </a:r>
            <a:endParaRPr/>
          </a:p>
        </p:txBody>
      </p:sp>
      <p:sp>
        <p:nvSpPr>
          <p:cNvPr id="150" name="Google Shape;150;p22"/>
          <p:cNvSpPr txBox="1"/>
          <p:nvPr/>
        </p:nvSpPr>
        <p:spPr>
          <a:xfrm>
            <a:off x="4783873" y="3422237"/>
            <a:ext cx="3964259" cy="136191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他既然爱世间属自己的人，就爱他们到底。</a:t>
            </a:r>
            <a:r>
              <a:rPr lang="en" sz="24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（约翰福音13:1）</a:t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3. 我们是神家的人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3"/>
          <p:cNvSpPr txBox="1"/>
          <p:nvPr>
            <p:ph idx="1" type="body"/>
          </p:nvPr>
        </p:nvSpPr>
        <p:spPr>
          <a:xfrm>
            <a:off x="213756" y="819397"/>
            <a:ext cx="8716488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这样，你们不再作外人和客旅，是与圣徒同国，是神家里的人了；并且被建造在使徒和先知的根基上，有基督耶稣自己为房角石，各房靠他联络得合式，渐渐成为主的圣殿。你们也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靠他同被建造，成为神藉著圣灵居住的所在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lang="en" sz="3000">
                <a:latin typeface="SimSun"/>
                <a:ea typeface="SimSun"/>
                <a:cs typeface="SimSun"/>
                <a:sym typeface="SimSun"/>
              </a:rPr>
              <a:t>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以弗所书2:19-22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同被主建造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在神家中一同成长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同心共建属灵家园</a:t>
            </a:r>
            <a:endParaRPr sz="3000"/>
          </a:p>
        </p:txBody>
      </p:sp>
      <p:sp>
        <p:nvSpPr>
          <p:cNvPr id="157" name="Google Shape;157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10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4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结语：我爱我家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4"/>
          <p:cNvSpPr txBox="1"/>
          <p:nvPr>
            <p:ph idx="1" type="body"/>
          </p:nvPr>
        </p:nvSpPr>
        <p:spPr>
          <a:xfrm>
            <a:off x="213756" y="819397"/>
            <a:ext cx="7886700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我们原本属于神</a:t>
            </a:r>
            <a:br>
              <a:rPr lang="en" sz="3000">
                <a:latin typeface="Calibri"/>
                <a:ea typeface="Calibri"/>
                <a:cs typeface="Calibri"/>
                <a:sym typeface="Calibri"/>
              </a:rPr>
            </a:b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       犯罪离弃神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基督降卑来尘世</a:t>
            </a:r>
            <a:br>
              <a:rPr lang="en" sz="3000">
                <a:latin typeface="Calibri"/>
                <a:ea typeface="Calibri"/>
                <a:cs typeface="Calibri"/>
                <a:sym typeface="Calibri"/>
              </a:rPr>
            </a:b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       十架施救恩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如今受洗归于主</a:t>
            </a:r>
            <a:br>
              <a:rPr lang="en" sz="3000">
                <a:latin typeface="Calibri"/>
                <a:ea typeface="Calibri"/>
                <a:cs typeface="Calibri"/>
                <a:sym typeface="Calibri"/>
              </a:rPr>
            </a:b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       成为神家人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r>
              <a:t/>
            </a:r>
            <a:endParaRPr sz="2700"/>
          </a:p>
        </p:txBody>
      </p:sp>
      <p:pic>
        <p:nvPicPr>
          <p:cNvPr id="164" name="Google Shape;16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2474" y="888085"/>
            <a:ext cx="5163414" cy="3436018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11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引言：归于主名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213756" y="819397"/>
            <a:ext cx="7886700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人都需要有归属、归属感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你属于一个什么样的群体？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属于主是一个荣耀的归属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1. 原本属</a:t>
            </a:r>
            <a:r>
              <a:rPr lang="en" sz="3000"/>
              <a:t>于</a:t>
            </a:r>
            <a:r>
              <a:rPr lang="en" sz="3000"/>
              <a:t>神  </a:t>
            </a:r>
            <a:br>
              <a:rPr lang="en" sz="3000"/>
            </a:br>
            <a:r>
              <a:rPr lang="en" sz="3000"/>
              <a:t>               2. 重</a:t>
            </a:r>
            <a:r>
              <a:rPr lang="en" sz="3000"/>
              <a:t>新</a:t>
            </a:r>
            <a:r>
              <a:rPr lang="en" sz="3000"/>
              <a:t>归于神  </a:t>
            </a:r>
            <a:br>
              <a:rPr lang="en" sz="3000"/>
            </a:br>
            <a:r>
              <a:rPr lang="en" sz="3000"/>
              <a:t>                            3. 是神家</a:t>
            </a:r>
            <a:r>
              <a:rPr lang="en" sz="3000"/>
              <a:t>里</a:t>
            </a:r>
            <a:r>
              <a:rPr lang="en" sz="3000"/>
              <a:t>人</a:t>
            </a:r>
            <a:endParaRPr sz="2700"/>
          </a:p>
        </p:txBody>
      </p:sp>
      <p:sp>
        <p:nvSpPr>
          <p:cNvPr id="92" name="Google Shape;92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1. 我们原本属于神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213755" y="819397"/>
            <a:ext cx="8551103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然而我们只有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一位神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，就是父，万物都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本於他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；我们也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归於他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，并有一位主，就是耶稣基督，万物都是藉著他有的；我们也是藉著他有的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林前8:6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一位神</a:t>
            </a:r>
            <a:r>
              <a:rPr lang="en" sz="3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3000"/>
              <a:t>– 就是父、全能创造主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本于神</a:t>
            </a:r>
            <a:r>
              <a:rPr lang="en" sz="3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3000"/>
              <a:t>– 神所造、有美好关系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归于神</a:t>
            </a:r>
            <a:r>
              <a:rPr lang="en" sz="3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3000"/>
              <a:t>– 人犯罪、神救回我们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</p:txBody>
      </p:sp>
      <p:sp>
        <p:nvSpPr>
          <p:cNvPr id="99" name="Google Shape;9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1. 我们原本属于神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213755" y="819397"/>
            <a:ext cx="8551103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然而我们只有一位神，就是父，万物都本於他；我们也归於他，并有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一位主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，就是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耶稣基督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，万物都是藉著他有的；我们也是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藉著他有的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林前8:6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一位主</a:t>
            </a:r>
            <a:r>
              <a:rPr lang="en" sz="3000">
                <a:solidFill>
                  <a:srgbClr val="C00000"/>
                </a:solidFill>
              </a:rPr>
              <a:t> </a:t>
            </a:r>
            <a:r>
              <a:rPr lang="en" sz="3000"/>
              <a:t>– 耶稣基督为我们牺牲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藉他造</a:t>
            </a:r>
            <a:r>
              <a:rPr lang="en" sz="3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3000"/>
              <a:t>– 主是神、属主是荣耀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</p:txBody>
      </p:sp>
      <p:sp>
        <p:nvSpPr>
          <p:cNvPr id="106" name="Google Shape;106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3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2. 我们完全归于神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213756" y="819397"/>
            <a:ext cx="8551103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所以，你们要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去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使万民作我的门徒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，奉父、子、圣灵的名给他们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施洗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（给他们施洗，归於父、子、圣灵的名）。凡我所吩咐你们的，都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教训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他们遵守,我就常与你们同在，直到世界的末了。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                         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太28:19-20</a:t>
            </a:r>
            <a:endParaRPr/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大使命：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去、施洗、教导 - 作门徒</a:t>
            </a:r>
            <a:endParaRPr b="0" i="0" sz="3000" u="none" cap="none" strike="noStrike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归于基督 = 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作基督门徒</a:t>
            </a:r>
            <a:r>
              <a:rPr lang="en" sz="3000"/>
              <a:t>(</a:t>
            </a:r>
            <a:r>
              <a:rPr lang="en" sz="3000"/>
              <a:t>Disciples 委身的师徒关系)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作门徒是一种全新的生命旅程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13" name="Google Shape;113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4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2. 我们完全归于神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213756" y="819397"/>
            <a:ext cx="8551103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所以，你们要去，使万民作我的门徒，奉父、子、圣灵的名给他们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施洗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（给他们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施洗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归於父、子、圣灵的名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）。凡我所吩咐你们的，都教训他们遵守,我就常与你们同在，直到世界的末了。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                         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太28:19-20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洗礼是： 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归于圣父、圣子、圣灵的名</a:t>
            </a: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归于三一真神是与主建立亲密联系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0" name="Google Shape;120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5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2. 我们完全归于神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213756" y="819397"/>
            <a:ext cx="8551103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所以，你们要去，使万民作我的门徒，奉父、子、圣灵的名给他们施洗（给他们施洗，归於父、子、圣灵的名）。凡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我所吩咐你们的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，都教训他们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遵守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,我就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常与你们同在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，直到世界的末了。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                         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太28:19-20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归于三一真神是：</a:t>
            </a:r>
            <a:br>
              <a:rPr lang="en" sz="3000"/>
            </a:br>
            <a:r>
              <a:rPr lang="en" sz="3000"/>
              <a:t>遵守主所吩咐的（新的人生准则）</a:t>
            </a:r>
            <a:br>
              <a:rPr lang="en" sz="3000"/>
            </a:br>
            <a:r>
              <a:rPr lang="en" sz="3000"/>
              <a:t>有主赐圣灵同在（新的生命动力）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属于三一真神是荣耀的归属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7" name="Google Shape;127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3. 我们是神家的人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0"/>
          <p:cNvSpPr txBox="1"/>
          <p:nvPr>
            <p:ph idx="1" type="body"/>
          </p:nvPr>
        </p:nvSpPr>
        <p:spPr>
          <a:xfrm>
            <a:off x="213756" y="819397"/>
            <a:ext cx="8716488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这样，你们不再作外人和客旅，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是与圣徒同国，是神家里的人了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；并且被建造在使徒和先知的根基上，有基督耶稣自己为房角石，各房靠他联络得合式，渐渐成为主的圣殿。你们也靠他同被建造，成为神藉著圣灵居住的所在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lang="en" sz="3000">
                <a:latin typeface="SimSun"/>
                <a:ea typeface="SimSun"/>
                <a:cs typeface="SimSun"/>
                <a:sym typeface="SimSun"/>
              </a:rPr>
              <a:t>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以弗所书2:19-22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神家里的人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受洗归于一个具体的教会</a:t>
            </a:r>
            <a:br>
              <a:rPr lang="en" sz="3000"/>
            </a:br>
            <a:r>
              <a:rPr lang="en" sz="3000"/>
              <a:t>  与众圣徒同属于神的国度</a:t>
            </a:r>
            <a:endParaRPr sz="3000"/>
          </a:p>
        </p:txBody>
      </p:sp>
      <p:sp>
        <p:nvSpPr>
          <p:cNvPr id="134" name="Google Shape;134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7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type="title"/>
          </p:nvPr>
        </p:nvSpPr>
        <p:spPr>
          <a:xfrm>
            <a:off x="213756" y="202592"/>
            <a:ext cx="8301594" cy="61680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3. 我们是神家的人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213756" y="819397"/>
            <a:ext cx="8716488" cy="41215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这样，你们不再作外人和客旅，是与圣徒同国，是神家里的人了；并且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被建造在使徒和先知的根基上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，有基督耶稣自己为房角石，各房靠他联络得合式，渐渐成为主的圣殿。你们也靠他同被建造，成为神藉著圣灵居住的所在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lang="en" sz="3000">
                <a:latin typeface="SimSun"/>
                <a:ea typeface="SimSun"/>
                <a:cs typeface="SimSun"/>
                <a:sym typeface="SimSun"/>
              </a:rPr>
              <a:t>       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以弗所书2:19-22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神家的基石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使徒和先知 = 圣经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  好好学习圣经真理</a:t>
            </a:r>
            <a:endParaRPr sz="3000"/>
          </a:p>
        </p:txBody>
      </p:sp>
      <p:sp>
        <p:nvSpPr>
          <p:cNvPr id="141" name="Google Shape;141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8</a:t>
            </a:r>
            <a:endParaRPr/>
          </a:p>
        </p:txBody>
      </p:sp>
      <p:sp>
        <p:nvSpPr>
          <p:cNvPr id="142" name="Google Shape;142;p21"/>
          <p:cNvSpPr txBox="1"/>
          <p:nvPr/>
        </p:nvSpPr>
        <p:spPr>
          <a:xfrm>
            <a:off x="3865292" y="3061175"/>
            <a:ext cx="4916294" cy="182357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神既在古时藉著众先知多次多方的晓谕列祖，就在这末世藉著他儿子晓谕我们</a:t>
            </a:r>
            <a:r>
              <a:rPr b="0" i="0" lang="en" sz="3000" u="none" cap="none" strike="noStrike">
                <a:solidFill>
                  <a:srgbClr val="EE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（希伯来书1:1-2）</a:t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