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765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086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18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03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79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015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86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5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47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266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21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A684-9B1B-4544-AB61-975F010B5693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41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87593"/>
            <a:ext cx="9144000" cy="167352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CA" altLang="zh-CN" b="1" dirty="0" smtClean="0">
                <a:solidFill>
                  <a:schemeClr val="bg1"/>
                </a:solidFill>
              </a:rPr>
              <a:t/>
            </a:r>
            <a:br>
              <a:rPr lang="en-CA" altLang="zh-CN" b="1" dirty="0" smtClean="0">
                <a:solidFill>
                  <a:schemeClr val="bg1"/>
                </a:solidFill>
              </a:rPr>
            </a:br>
            <a:r>
              <a:rPr lang="en-CA" altLang="zh-CN" b="1" dirty="0">
                <a:solidFill>
                  <a:schemeClr val="bg1"/>
                </a:solidFill>
              </a:rPr>
              <a:t/>
            </a:r>
            <a:br>
              <a:rPr lang="en-CA" altLang="zh-CN" b="1" dirty="0">
                <a:solidFill>
                  <a:schemeClr val="bg1"/>
                </a:solidFill>
              </a:rPr>
            </a:br>
            <a:r>
              <a:rPr lang="en-CA" altLang="zh-CN" b="1" dirty="0" smtClean="0">
                <a:solidFill>
                  <a:schemeClr val="bg1"/>
                </a:solidFill>
              </a:rPr>
              <a:t/>
            </a:r>
            <a:br>
              <a:rPr lang="en-CA" altLang="zh-CN" b="1" dirty="0" smtClean="0">
                <a:solidFill>
                  <a:schemeClr val="bg1"/>
                </a:solidFill>
              </a:rPr>
            </a:br>
            <a:r>
              <a:rPr lang="en-CA" altLang="zh-CN" b="1" dirty="0">
                <a:solidFill>
                  <a:schemeClr val="bg1"/>
                </a:solidFill>
              </a:rPr>
              <a:t/>
            </a:r>
            <a:br>
              <a:rPr lang="en-CA" altLang="zh-CN" b="1" dirty="0">
                <a:solidFill>
                  <a:schemeClr val="bg1"/>
                </a:solidFill>
              </a:rPr>
            </a:br>
            <a:r>
              <a:rPr lang="zh-CN" altLang="en-US" sz="6700" b="1" dirty="0" smtClean="0">
                <a:solidFill>
                  <a:schemeClr val="bg1"/>
                </a:solidFill>
              </a:rPr>
              <a:t>抢</a:t>
            </a:r>
            <a:r>
              <a:rPr lang="zh-CN" altLang="en-US" sz="6700" b="1" dirty="0">
                <a:solidFill>
                  <a:schemeClr val="bg1"/>
                </a:solidFill>
              </a:rPr>
              <a:t>救灵魂的榜</a:t>
            </a:r>
            <a:r>
              <a:rPr lang="zh-CN" altLang="en-US" sz="6700" b="1" dirty="0" smtClean="0">
                <a:solidFill>
                  <a:schemeClr val="bg1"/>
                </a:solidFill>
              </a:rPr>
              <a:t>样</a:t>
            </a:r>
            <a:r>
              <a:rPr lang="en-CA" altLang="zh-CN" b="1" dirty="0" smtClean="0">
                <a:solidFill>
                  <a:schemeClr val="bg1"/>
                </a:solidFill>
              </a:rPr>
              <a:t/>
            </a:r>
            <a:br>
              <a:rPr lang="en-CA" altLang="zh-CN" b="1" dirty="0" smtClean="0">
                <a:solidFill>
                  <a:schemeClr val="bg1"/>
                </a:solidFill>
              </a:rPr>
            </a:br>
            <a:endParaRPr lang="en-CA" sz="4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81557"/>
            <a:ext cx="9144000" cy="1207696"/>
          </a:xfrm>
        </p:spPr>
        <p:txBody>
          <a:bodyPr/>
          <a:lstStyle/>
          <a:p>
            <a:endParaRPr lang="en-CA" dirty="0" smtClean="0"/>
          </a:p>
          <a:p>
            <a:r>
              <a:rPr lang="zh-TW" altLang="en-US" sz="4400" b="1" dirty="0">
                <a:solidFill>
                  <a:schemeClr val="bg1"/>
                </a:solidFill>
              </a:rPr>
              <a:t>创世记 </a:t>
            </a:r>
            <a:r>
              <a:rPr lang="en-US" altLang="zh-TW" sz="4400" b="1" dirty="0" smtClean="0">
                <a:solidFill>
                  <a:schemeClr val="bg1"/>
                </a:solidFill>
              </a:rPr>
              <a:t>19:1-3; 12-25</a:t>
            </a:r>
            <a:endParaRPr lang="en-US" altLang="zh-TW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1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2936" y="586595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u="sng" dirty="0" smtClean="0">
                <a:solidFill>
                  <a:schemeClr val="bg1"/>
                </a:solidFill>
              </a:rPr>
              <a:t>引言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：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珍</a:t>
            </a:r>
            <a:r>
              <a:rPr lang="zh-CN" altLang="en-US" sz="4000" b="1" dirty="0">
                <a:solidFill>
                  <a:schemeClr val="bg1"/>
                </a:solidFill>
              </a:rPr>
              <a:t>珠港事件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因疏忽而造成惨重的损失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天</a:t>
            </a:r>
            <a:r>
              <a:rPr lang="zh-CN" altLang="en-US" sz="4000" b="1" dirty="0">
                <a:solidFill>
                  <a:schemeClr val="bg1"/>
                </a:solidFill>
              </a:rPr>
              <a:t>使对罗得及时的警告与营救而使罗得一家得逃出火坑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我</a:t>
            </a:r>
            <a:r>
              <a:rPr lang="zh-CN" altLang="en-US" sz="4000" b="1" dirty="0">
                <a:solidFill>
                  <a:schemeClr val="bg1"/>
                </a:solidFill>
              </a:rPr>
              <a:t>们信徒对这沦亡世代的责任</a:t>
            </a:r>
          </a:p>
          <a:p>
            <a:pPr algn="l">
              <a:spcAft>
                <a:spcPts val="1200"/>
              </a:spcAft>
            </a:pPr>
            <a:r>
              <a:rPr lang="zh-CN" altLang="en-US" sz="3600" b="1" dirty="0">
                <a:solidFill>
                  <a:schemeClr val="bg1"/>
                </a:solidFill>
              </a:rPr>
              <a:t>「</a:t>
            </a:r>
            <a:r>
              <a:rPr lang="zh-CN" altLang="en-US" sz="3600" b="1" dirty="0">
                <a:solidFill>
                  <a:srgbClr val="FFFF00"/>
                </a:solidFill>
              </a:rPr>
              <a:t>人子啊，我立你作以色列家守望的人，所以你要听我口中的话，替我警戒他们</a:t>
            </a:r>
            <a:r>
              <a:rPr lang="zh-CN" altLang="en-US" sz="3600" b="1" dirty="0">
                <a:solidFill>
                  <a:schemeClr val="bg1"/>
                </a:solidFill>
              </a:rPr>
              <a:t>。」（结</a:t>
            </a:r>
            <a:r>
              <a:rPr lang="en-US" altLang="zh-CN" sz="3600" b="1" dirty="0">
                <a:solidFill>
                  <a:schemeClr val="bg1"/>
                </a:solidFill>
              </a:rPr>
              <a:t>3:17</a:t>
            </a:r>
            <a:r>
              <a:rPr lang="zh-CN" altLang="en-US" sz="3600" b="1" dirty="0">
                <a:solidFill>
                  <a:schemeClr val="bg1"/>
                </a:solidFill>
              </a:rPr>
              <a:t>）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传</a:t>
            </a:r>
            <a:r>
              <a:rPr lang="zh-CN" altLang="en-US" sz="4000" b="1" dirty="0">
                <a:solidFill>
                  <a:schemeClr val="bg1"/>
                </a:solidFill>
              </a:rPr>
              <a:t>福音当效法的榜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样</a:t>
            </a:r>
            <a:r>
              <a:rPr lang="en-US" altLang="zh-TW" sz="4000" b="1" dirty="0" smtClean="0">
                <a:solidFill>
                  <a:schemeClr val="bg1"/>
                </a:solidFill>
              </a:rPr>
              <a:t>:</a:t>
            </a: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2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一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>
                <a:solidFill>
                  <a:schemeClr val="bg1"/>
                </a:solidFill>
              </a:rPr>
              <a:t>亲身进到人群中去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800" b="1" dirty="0" smtClean="0">
              <a:solidFill>
                <a:schemeClr val="bg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天使奉差亲身到罗得之住处所多玛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主</a:t>
            </a:r>
            <a:r>
              <a:rPr lang="zh-CN" altLang="en-US" sz="4000" b="1" dirty="0">
                <a:solidFill>
                  <a:schemeClr val="bg1"/>
                </a:solidFill>
              </a:rPr>
              <a:t>动寻找失丧的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人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因人是迷失的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”</a:t>
            </a:r>
            <a:r>
              <a:rPr lang="zh-CN" altLang="en-US" sz="4000" b="1" dirty="0">
                <a:solidFill>
                  <a:schemeClr val="bg1"/>
                </a:solidFill>
              </a:rPr>
              <a:t>出去寻找” 乃传福音模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式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耶稣为榜样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宣教士乃随主脚踪 </a:t>
            </a:r>
            <a:r>
              <a:rPr lang="en-US" altLang="zh-TW" sz="4000" b="1" dirty="0" smtClean="0">
                <a:solidFill>
                  <a:schemeClr val="bg1"/>
                </a:solidFill>
              </a:rPr>
              <a:t>”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出</a:t>
            </a:r>
            <a:r>
              <a:rPr lang="zh-CN" altLang="en-US" sz="4000" b="1" dirty="0">
                <a:solidFill>
                  <a:schemeClr val="bg1"/>
                </a:solidFill>
              </a:rPr>
              <a:t>去寻找”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信徒一危机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：享</a:t>
            </a:r>
            <a:r>
              <a:rPr lang="zh-CN" altLang="en-US" sz="4000" b="1" dirty="0">
                <a:solidFill>
                  <a:schemeClr val="bg1"/>
                </a:solidFill>
              </a:rPr>
              <a:t>受肢体生活而忽畧外面的人</a:t>
            </a:r>
          </a:p>
        </p:txBody>
      </p:sp>
    </p:spTree>
    <p:extLst>
      <p:ext uri="{BB962C8B-B14F-4D97-AF65-F5344CB8AC3E}">
        <p14:creationId xmlns:p14="http://schemas.microsoft.com/office/powerpoint/2010/main" val="227789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 </a:t>
            </a:r>
            <a:r>
              <a:rPr lang="zh-CN" altLang="en-US" sz="4000" b="1" u="sng" dirty="0">
                <a:solidFill>
                  <a:schemeClr val="bg1"/>
                </a:solidFill>
              </a:rPr>
              <a:t>甘心为少数人而劳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天使愿为所多玛这大都市中的一户人家的救恩而前往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今天许多人只注重大型福音工作而忽畧个人布道工作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耶稣注重个人工作的榜样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TW" altLang="en-US" sz="4000" b="1" dirty="0">
                <a:solidFill>
                  <a:schemeClr val="bg1"/>
                </a:solidFill>
              </a:rPr>
              <a:t>与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尼</a:t>
            </a:r>
            <a:r>
              <a:rPr lang="zh-CN" altLang="en-US" sz="4000" b="1" dirty="0">
                <a:solidFill>
                  <a:schemeClr val="bg1"/>
                </a:solidFill>
              </a:rPr>
              <a:t>哥底母及撒玛利亚妇人谈道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个人工作的果效</a:t>
            </a:r>
          </a:p>
        </p:txBody>
      </p:sp>
      <p:sp>
        <p:nvSpPr>
          <p:cNvPr id="4" name="Rectangle 3"/>
          <p:cNvSpPr/>
          <p:nvPr/>
        </p:nvSpPr>
        <p:spPr>
          <a:xfrm>
            <a:off x="5888251" y="32443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UICTFontTextStyleTallBody"/>
              </a:rPr>
              <a:t>与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3055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三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用</a:t>
            </a:r>
            <a:r>
              <a:rPr lang="zh-CN" altLang="en-US" sz="4000" b="1" u="sng" dirty="0">
                <a:solidFill>
                  <a:schemeClr val="bg1"/>
                </a:solidFill>
              </a:rPr>
              <a:t>爱心坦率劝告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1000" b="1" dirty="0" smtClean="0">
              <a:solidFill>
                <a:schemeClr val="bg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天使坦率警告罗得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大灾即临劝他逃命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耶稣对人总是直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言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如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: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信</a:t>
            </a:r>
            <a:r>
              <a:rPr lang="zh-CN" altLang="en-US" sz="4000" b="1" dirty="0">
                <a:solidFill>
                  <a:schemeClr val="bg1"/>
                </a:solidFill>
              </a:rPr>
              <a:t>的人不被定罪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不信的人罪已定了 </a:t>
            </a:r>
            <a:r>
              <a:rPr lang="en-US" altLang="zh-CN" sz="4000" b="1" dirty="0">
                <a:solidFill>
                  <a:schemeClr val="bg1"/>
                </a:solidFill>
              </a:rPr>
              <a:t>. . . 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因怕得罪人而不敢提出警告之语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– </a:t>
            </a:r>
            <a:r>
              <a:rPr lang="zh-TW" altLang="en-US" sz="4000" b="1" dirty="0">
                <a:solidFill>
                  <a:schemeClr val="bg1"/>
                </a:solidFill>
              </a:rPr>
              <a:t>乃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误</a:t>
            </a:r>
            <a:r>
              <a:rPr lang="zh-CN" altLang="en-US" sz="4000" b="1" dirty="0">
                <a:solidFill>
                  <a:schemeClr val="bg1"/>
                </a:solidFill>
              </a:rPr>
              <a:t>导人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警告时当出于诚恳态度与爱心</a:t>
            </a:r>
          </a:p>
        </p:txBody>
      </p:sp>
      <p:sp>
        <p:nvSpPr>
          <p:cNvPr id="4" name="Rectangle 3"/>
          <p:cNvSpPr/>
          <p:nvPr/>
        </p:nvSpPr>
        <p:spPr>
          <a:xfrm>
            <a:off x="5888251" y="32443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UICTFontTextStyleTallBody"/>
              </a:rPr>
              <a:t>与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152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四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逼</a:t>
            </a:r>
            <a:r>
              <a:rPr lang="zh-CN" altLang="en-US" sz="4000" b="1" u="sng" dirty="0">
                <a:solidFill>
                  <a:schemeClr val="bg1"/>
                </a:solidFill>
              </a:rPr>
              <a:t>切救灵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1000" b="1" dirty="0" smtClean="0">
              <a:solidFill>
                <a:schemeClr val="bg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天使不理会罗得尚在犹豫中便拉着他与其家人逃命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传</a:t>
            </a:r>
            <a:r>
              <a:rPr lang="zh-CN" altLang="en-US" sz="4000" b="1" dirty="0">
                <a:solidFill>
                  <a:schemeClr val="bg1"/>
                </a:solidFill>
              </a:rPr>
              <a:t>福音带人归主其关键并非口才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乃有颗爱人灵魂逼切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救灵</a:t>
            </a:r>
            <a:r>
              <a:rPr lang="zh-CN" altLang="en-US" sz="4000" b="1" dirty="0">
                <a:solidFill>
                  <a:schemeClr val="bg1"/>
                </a:solidFill>
              </a:rPr>
              <a:t>的心 ： 神学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家 </a:t>
            </a:r>
            <a:r>
              <a:rPr lang="en-US" altLang="zh-CN" sz="4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Jonathan </a:t>
            </a:r>
            <a:r>
              <a:rPr lang="en-US" altLang="zh-CN" sz="4000" b="1" dirty="0">
                <a:solidFill>
                  <a:schemeClr val="bg1"/>
                </a:solidFill>
                <a:latin typeface="Arial Narrow" panose="020B0606020202030204" pitchFamily="34" charset="0"/>
              </a:rPr>
              <a:t>Edward </a:t>
            </a:r>
            <a:r>
              <a:rPr lang="zh-CN" altLang="en-US" sz="4000" b="1" dirty="0">
                <a:solidFill>
                  <a:schemeClr val="bg1"/>
                </a:solidFill>
              </a:rPr>
              <a:t>及宣教士李温斯敦的见证</a:t>
            </a:r>
          </a:p>
          <a:p>
            <a:pPr algn="l">
              <a:spcAft>
                <a:spcPts val="1200"/>
              </a:spcAft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救灵不迟延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戴德生求渔夫救溺水者之经历</a:t>
            </a:r>
          </a:p>
        </p:txBody>
      </p:sp>
      <p:sp>
        <p:nvSpPr>
          <p:cNvPr id="4" name="Rectangle 3"/>
          <p:cNvSpPr/>
          <p:nvPr/>
        </p:nvSpPr>
        <p:spPr>
          <a:xfrm>
            <a:off x="5888251" y="32443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UICTFontTextStyleTallBody"/>
              </a:rPr>
              <a:t>与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601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u="sng" dirty="0" smtClean="0">
                <a:solidFill>
                  <a:schemeClr val="bg1"/>
                </a:solidFill>
              </a:rPr>
              <a:t>结语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：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en-US" altLang="zh-CN" sz="2000" b="1" dirty="0" smtClean="0">
              <a:solidFill>
                <a:schemeClr val="bg1"/>
              </a:solidFill>
            </a:endParaRPr>
          </a:p>
          <a:p>
            <a:pPr marL="571500" indent="-571500" algn="l">
              <a:lnSpc>
                <a:spcPct val="100000"/>
              </a:lnSpc>
              <a:buFontTx/>
              <a:buChar char="-"/>
            </a:pPr>
            <a:r>
              <a:rPr lang="zh-CN" altLang="en-US" sz="4000" b="1" dirty="0" smtClean="0">
                <a:solidFill>
                  <a:schemeClr val="bg1"/>
                </a:solidFill>
              </a:rPr>
              <a:t>罗</a:t>
            </a:r>
            <a:r>
              <a:rPr lang="zh-CN" altLang="en-US" sz="4000" b="1" dirty="0">
                <a:solidFill>
                  <a:schemeClr val="bg1"/>
                </a:solidFill>
              </a:rPr>
              <a:t>得一家得以不至沦亡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从天使所作的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让我们看见</a:t>
            </a:r>
            <a:r>
              <a:rPr lang="en-US" altLang="zh-CN" sz="4000" b="1" dirty="0">
                <a:solidFill>
                  <a:schemeClr val="bg1"/>
                </a:solidFill>
              </a:rPr>
              <a:t>: </a:t>
            </a:r>
            <a:r>
              <a:rPr lang="zh-CN" altLang="en-US" sz="4000" b="1" dirty="0">
                <a:solidFill>
                  <a:schemeClr val="bg1"/>
                </a:solidFill>
              </a:rPr>
              <a:t>神爱世人的心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肠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祂愿意万人都得救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不愿一人沉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沦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marL="571500" indent="-571500" algn="l">
              <a:lnSpc>
                <a:spcPct val="100000"/>
              </a:lnSpc>
              <a:buFontTx/>
              <a:buChar char="-"/>
            </a:pPr>
            <a:endParaRPr lang="zh-CN" altLang="en-US" sz="2000" b="1" dirty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zh-TW" sz="4000" b="1" dirty="0" smtClean="0">
                <a:solidFill>
                  <a:schemeClr val="bg1"/>
                </a:solidFill>
              </a:rPr>
              <a:t>-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  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神</a:t>
            </a:r>
            <a:r>
              <a:rPr lang="zh-CN" altLang="en-US" sz="4000" b="1" dirty="0">
                <a:solidFill>
                  <a:schemeClr val="bg1"/>
                </a:solidFill>
              </a:rPr>
              <a:t>的大爱催促我们起来去抢救失丧灵魂</a:t>
            </a:r>
          </a:p>
        </p:txBody>
      </p:sp>
    </p:spTree>
    <p:extLst>
      <p:ext uri="{BB962C8B-B14F-4D97-AF65-F5344CB8AC3E}">
        <p14:creationId xmlns:p14="http://schemas.microsoft.com/office/powerpoint/2010/main" val="1865051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563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新細明體</vt:lpstr>
      <vt:lpstr>宋体</vt:lpstr>
      <vt:lpstr>UICTFontTextStyleTallBody</vt:lpstr>
      <vt:lpstr>Arial</vt:lpstr>
      <vt:lpstr>Arial Narrow</vt:lpstr>
      <vt:lpstr>Calibri</vt:lpstr>
      <vt:lpstr>Calibri Light</vt:lpstr>
      <vt:lpstr>Office Theme</vt:lpstr>
      <vt:lpstr>    抢救灵魂的榜样 </vt:lpstr>
      <vt:lpstr>引言：</vt:lpstr>
      <vt:lpstr>一.  亲身进到人群中去</vt:lpstr>
      <vt:lpstr>二.  甘心为少数人而劳</vt:lpstr>
      <vt:lpstr>三.  用爱心坦率劝告</vt:lpstr>
      <vt:lpstr>四.  逼切救灵</vt:lpstr>
      <vt:lpstr>结语：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腓利 -- 忠心的福音使者 Philip -- The Faithful Evangelist</dc:title>
  <dc:creator>Microsoft account</dc:creator>
  <cp:lastModifiedBy>Microsoft account</cp:lastModifiedBy>
  <cp:revision>37</cp:revision>
  <dcterms:created xsi:type="dcterms:W3CDTF">2025-07-05T18:39:18Z</dcterms:created>
  <dcterms:modified xsi:type="dcterms:W3CDTF">2025-07-24T00:34:57Z</dcterms:modified>
</cp:coreProperties>
</file>