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6f46f65b94_2_7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6f46f65b94_2_7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6f46f65b94_2_1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g36f46f65b94_2_14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g36f46f65b94_2_14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6f46f65b94_2_8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g36f46f65b94_2_8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36f46f65b94_2_8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f46f65b94_2_8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g36f46f65b94_2_8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6f46f65b94_2_8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6f46f65b94_2_9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" name="Google Shape;95;g36f46f65b94_2_9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36f46f65b94_2_9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6f46f65b94_2_10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g36f46f65b94_2_10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g36f46f65b94_2_10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6f46f65b94_2_10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g36f46f65b94_2_10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6f46f65b94_2_10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6f46f65b94_2_1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" name="Google Shape;119;g36f46f65b94_2_1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g36f46f65b94_2_1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6f46f65b94_2_1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g36f46f65b94_2_1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g36f46f65b94_2_1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6f46f65b94_2_1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g36f46f65b94_2_1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g36f46f65b94_2_12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6f46f65b94_2_13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g36f46f65b94_2_13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g36f46f65b94_2_13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b="0" i="0" sz="3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2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靠主战胜恶者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2"/>
          <p:cNvSpPr txBox="1"/>
          <p:nvPr>
            <p:ph idx="1" type="body"/>
          </p:nvPr>
        </p:nvSpPr>
        <p:spPr>
          <a:xfrm>
            <a:off x="445770" y="834390"/>
            <a:ext cx="8469630" cy="4069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3.3 战胜恶者须将主道存在心里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神的道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常存在你们心里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(2:14)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3.4 靠主战胜恶者的人配得称赞</a:t>
            </a:r>
            <a:endParaRPr sz="3000"/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因为你们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胜了那恶者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。…你们也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胜了那恶者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(2:13,14)</a:t>
            </a:r>
            <a:endParaRPr b="0" i="0" sz="3000" u="none" cap="none" strike="noStrik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t/>
            </a:r>
            <a:endParaRPr b="0" i="0" sz="3000" u="none" cap="none" strike="noStrik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56" name="Google Shape;156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结语：要靠主得胜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3"/>
          <p:cNvSpPr txBox="1"/>
          <p:nvPr>
            <p:ph idx="1" type="body"/>
          </p:nvPr>
        </p:nvSpPr>
        <p:spPr>
          <a:xfrm>
            <a:off x="445770" y="834390"/>
            <a:ext cx="8469630" cy="4069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190500" lvl="0" marL="177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靠主深刻认识父神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靠主得蒙赦罪恩典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靠主胜过恶者诡计</a:t>
            </a:r>
            <a:endParaRPr sz="3000"/>
          </a:p>
          <a:p>
            <a:pPr indent="0" lvl="1" marL="3429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/>
          </a:p>
          <a:p>
            <a:pPr indent="0" lvl="1" marL="3429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愿我们在一切境况中都能靠主得胜！</a:t>
            </a:r>
            <a:endParaRPr sz="3000"/>
          </a:p>
        </p:txBody>
      </p:sp>
      <p:sp>
        <p:nvSpPr>
          <p:cNvPr id="164" name="Google Shape;164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Arial"/>
              <a:buNone/>
            </a:pPr>
            <a:r>
              <a:t/>
            </a:r>
            <a:endParaRPr b="0" i="0" sz="21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引言：纸短情长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445769" y="834390"/>
            <a:ext cx="8415488" cy="420671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属灵长者写给教会的心里话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写给“小子们” = 年轻基督徒、主内新生命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写给“父老们” = 资深基督徒、主内长者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约翰有重要的心里话要讲给主内亲人：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	1. 靠主认识父神； </a:t>
            </a:r>
            <a:br>
              <a:rPr lang="en" sz="3000"/>
            </a:br>
            <a:r>
              <a:rPr lang="en" sz="3000"/>
              <a:t>	2. 靠主罪得赦免； 	</a:t>
            </a:r>
            <a:r>
              <a:rPr b="1" lang="en" sz="3000"/>
              <a:t>靠主得胜</a:t>
            </a:r>
            <a:br>
              <a:rPr lang="en" sz="3000"/>
            </a:br>
            <a:r>
              <a:rPr lang="en" sz="3000"/>
              <a:t>	3. 靠主战胜恶者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	</a:t>
            </a:r>
            <a:endParaRPr/>
          </a:p>
        </p:txBody>
      </p:sp>
      <p:sp>
        <p:nvSpPr>
          <p:cNvPr id="92" name="Google Shape;92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靠主认识真神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445770" y="834390"/>
            <a:ext cx="8469630" cy="4069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从来没有人看见神，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只有在父怀里的独生子将他表明出来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(约翰福音1:18)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1.1 靠主认识创始成终的神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你们认识那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起初原有的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；你们认识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父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（13）</a:t>
            </a:r>
            <a:endParaRPr sz="2400"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神对摩西说：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“我是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自有永有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的。”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(出埃及记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3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:14)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神是永存的</a:t>
            </a:r>
            <a:endParaRPr sz="3000"/>
          </a:p>
        </p:txBody>
      </p:sp>
      <p:sp>
        <p:nvSpPr>
          <p:cNvPr id="100" name="Google Shape;100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靠主认识真神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445770" y="834390"/>
            <a:ext cx="8469630" cy="4069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从来没有人看见神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只有在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父怀里的独生子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将他表明出来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(约翰福音1:18)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1.2 靠主认识慈爱的神：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神创造人类、神拯救人类都是出于慈爱</a:t>
            </a:r>
            <a:endParaRPr sz="3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为义人死，是少有的；为仁人死、或者有敢做的。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惟有基督在我们还作罪人的时候为我们死，神的爱就在此向我们显明了</a:t>
            </a:r>
            <a:r>
              <a:rPr b="0" i="0" lang="en" sz="30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罗马书5:7-8)</a:t>
            </a:r>
            <a:endParaRPr/>
          </a:p>
        </p:txBody>
      </p:sp>
      <p:sp>
        <p:nvSpPr>
          <p:cNvPr id="108" name="Google Shape;108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靠主认识真神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7"/>
          <p:cNvSpPr txBox="1"/>
          <p:nvPr>
            <p:ph idx="1" type="body"/>
          </p:nvPr>
        </p:nvSpPr>
        <p:spPr>
          <a:xfrm>
            <a:off x="445770" y="834390"/>
            <a:ext cx="8469630" cy="4069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1.3 靠主认识公义的神：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罪的工价乃是死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；惟有神的恩赐，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在我们的主基督耶稣里，乃是永生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3000">
                <a:solidFill>
                  <a:srgbClr val="FF0000"/>
                </a:solidFill>
                <a:latin typeface="KaiTi"/>
                <a:ea typeface="KaiTi"/>
                <a:cs typeface="KaiTi"/>
                <a:sym typeface="KaiTi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罗马书6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:23)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1.4 靠主认识大能的神：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他是神荣耀所发的光辉，是神本体的真像，常用他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权能的命令托住万有</a:t>
            </a:r>
            <a:r>
              <a:rPr b="0" i="0" lang="en" sz="30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(希伯来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书5:7-8)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耶稣基督 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因从死里复活，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以大能显明是神的儿子</a:t>
            </a:r>
            <a:r>
              <a:rPr b="0" i="0" lang="en" sz="30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罗马书1:4)</a:t>
            </a:r>
            <a:endParaRPr sz="3000"/>
          </a:p>
        </p:txBody>
      </p:sp>
      <p:sp>
        <p:nvSpPr>
          <p:cNvPr id="116" name="Google Shape;116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靠主认识真神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8"/>
          <p:cNvSpPr txBox="1"/>
          <p:nvPr>
            <p:ph idx="1" type="body"/>
          </p:nvPr>
        </p:nvSpPr>
        <p:spPr>
          <a:xfrm>
            <a:off x="445770" y="834390"/>
            <a:ext cx="8469630" cy="4069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1.5 认识神永无止境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父老啊，我写信给你们，因为你们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认识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那从起初原有的。小子们哪，我曾写信给你们，因为你们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认识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父。父老啊，我曾写信给你们，因为，你们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认识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那从起初原有的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3000">
                <a:solidFill>
                  <a:srgbClr val="FF0000"/>
                </a:solidFill>
                <a:latin typeface="KaiTi"/>
                <a:ea typeface="KaiTi"/>
                <a:cs typeface="KaiTi"/>
                <a:sym typeface="KaiTi"/>
              </a:rPr>
              <a:t> 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(2:13-14)</a:t>
            </a:r>
            <a:endParaRPr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对更深认识神的称赞与勉励</a:t>
            </a:r>
            <a:endParaRPr sz="3000"/>
          </a:p>
        </p:txBody>
      </p:sp>
      <p:sp>
        <p:nvSpPr>
          <p:cNvPr id="124" name="Google Shape;124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靠主罪得赦免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9"/>
          <p:cNvSpPr txBox="1"/>
          <p:nvPr>
            <p:ph idx="1" type="body"/>
          </p:nvPr>
        </p:nvSpPr>
        <p:spPr>
          <a:xfrm>
            <a:off x="445770" y="834390"/>
            <a:ext cx="8469630" cy="4069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我写信给你们，因为你们的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罪借着主名得了赦免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(2:12)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2.1 如此宣告是为抵制异端思想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初代教会面临诺斯底主义 (Gnostics) 异端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在基督救恩之外加上任何条件的都是异端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/>
          </a:p>
        </p:txBody>
      </p:sp>
      <p:sp>
        <p:nvSpPr>
          <p:cNvPr id="132" name="Google Shape;132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0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靠主罪得赦免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9" name="Google Shape;139;p20"/>
          <p:cNvSpPr txBox="1"/>
          <p:nvPr>
            <p:ph idx="1" type="body"/>
          </p:nvPr>
        </p:nvSpPr>
        <p:spPr>
          <a:xfrm>
            <a:off x="445770" y="834390"/>
            <a:ext cx="8469630" cy="4069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我写信给你们，因为你们的</a:t>
            </a: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罪借着主名得了赦免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(2:12)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2.2 如此宣告是要指明唯一得救道路</a:t>
            </a:r>
            <a:endParaRPr sz="3000"/>
          </a:p>
          <a:p>
            <a:pPr indent="-190500" lvl="0" marL="1778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/>
              <a:t>我们是藉基督十字架流血舍命的恩典罪得赦免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藉这爱子的血得蒙救赎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过犯得以赦免</a:t>
            </a: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，乃是照他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丰富的恩典</a:t>
            </a:r>
            <a:r>
              <a:rPr b="0" i="0" lang="en" sz="30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 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(以弗所书1:7)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t/>
            </a:r>
            <a:endParaRPr sz="3000"/>
          </a:p>
        </p:txBody>
      </p:sp>
      <p:sp>
        <p:nvSpPr>
          <p:cNvPr id="140" name="Google Shape;14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1"/>
          <p:cNvSpPr txBox="1"/>
          <p:nvPr>
            <p:ph type="title"/>
          </p:nvPr>
        </p:nvSpPr>
        <p:spPr>
          <a:xfrm>
            <a:off x="445770" y="239554"/>
            <a:ext cx="7189470" cy="594836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靠主战胜恶者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21"/>
          <p:cNvSpPr txBox="1"/>
          <p:nvPr>
            <p:ph idx="1" type="body"/>
          </p:nvPr>
        </p:nvSpPr>
        <p:spPr>
          <a:xfrm>
            <a:off x="445770" y="834390"/>
            <a:ext cx="8469630" cy="406955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3.1 战胜恶者须时刻提高警惕</a:t>
            </a:r>
            <a:endParaRPr sz="30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b="1"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务要谨守，警醒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。因为你们的仇敌魔鬼，如同吼叫的狮子，遍地游行，寻找可吞吃的人。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(彼前5:8)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/>
              <a:t>3.2 战胜恶者要靠主刚强壮胆</a:t>
            </a:r>
            <a:endParaRPr sz="3000"/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因为你们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刚强</a:t>
            </a:r>
            <a:r>
              <a:rPr b="0" i="0" lang="en" sz="3000" u="none" cap="none" strike="noStrik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(2:14)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你们要用</a:t>
            </a:r>
            <a:r>
              <a:rPr b="1"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坚固的信心</a:t>
            </a:r>
            <a:r>
              <a:rPr i="0" lang="en" sz="3000" u="none" cap="none" strike="noStrik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抵挡他，因为知道你们在世上的众弟兄也是经历这样的苦难。</a:t>
            </a:r>
            <a:r>
              <a:rPr b="0" i="0" lang="en" sz="2400" u="none" cap="none" strike="noStrik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(彼得前书5:9)</a:t>
            </a:r>
            <a:endParaRPr b="0" i="0" sz="3000" u="none" cap="none" strike="noStrik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48" name="Google Shape;148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2100"/>
              <a:buFont typeface="Calibri"/>
              <a:buNone/>
            </a:pPr>
            <a:r>
              <a:rPr b="0" i="0" lang="en" sz="21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