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86" r:id="rId1"/>
  </p:sldMasterIdLst>
  <p:notesMasterIdLst>
    <p:notesMasterId r:id="rId12"/>
  </p:notesMasterIdLst>
  <p:sldIdLst>
    <p:sldId id="288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</p:sldIdLst>
  <p:sldSz cx="9144000" cy="5143500" type="screen16x9"/>
  <p:notesSz cx="6858000" cy="9144000"/>
  <p:embeddedFontLst>
    <p:embeddedFont>
      <p:font typeface="KaiTi" panose="02010609060101010101" pitchFamily="49" charset="-122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1F1E9E1-5558-4EF9-8907-EB633972FB09}">
  <a:tblStyle styleId="{91F1E9E1-5558-4EF9-8907-EB633972FB0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1BC5A4E-AE4C-4022-87DB-47F7EB5798C2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30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g36b5b55b188_4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g36b5b55b188_4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g36b5b55b188_4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0" name="Google Shape;670;g36b5b55b188_4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g36b5b55b188_4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2" name="Google Shape;612;g36b5b55b188_4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g36b5b55b188_4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g36b5b55b188_4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g36b5b55b188_4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7" name="Google Shape;627;g36b5b55b188_4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g36b5b55b188_4_10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4" name="Google Shape;634;g36b5b55b188_4_10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g36b5b55b188_4_1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1" name="Google Shape;641;g36b5b55b188_4_1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g36b5b55b188_4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8" name="Google Shape;648;g36b5b55b188_4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g36b5b55b188_4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5" name="Google Shape;655;g36b5b55b188_4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36b5b55b188_4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2" name="Google Shape;662;g36b5b55b188_4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g36b5b55b188_4_1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9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52" name="Google Shape;152;p2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p2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2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3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38"/>
          <p:cNvSpPr txBox="1">
            <a:spLocks noGrp="1"/>
          </p:cNvSpPr>
          <p:nvPr>
            <p:ph type="body" idx="1"/>
          </p:nvPr>
        </p:nvSpPr>
        <p:spPr>
          <a:xfrm rot="5400000">
            <a:off x="2874764" y="-1217413"/>
            <a:ext cx="339447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2pPr>
            <a:lvl3pPr marL="1371600" lvl="2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/>
            </a:lvl5pPr>
            <a:lvl6pPr marL="2743200" lvl="5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9" name="Google Shape;209;p3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3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3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9"/>
          <p:cNvSpPr txBox="1">
            <a:spLocks noGrp="1"/>
          </p:cNvSpPr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4" name="Google Shape;214;p39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2pPr>
            <a:lvl3pPr marL="1371600" lvl="2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/>
            </a:lvl5pPr>
            <a:lvl6pPr marL="2743200" lvl="5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15" name="Google Shape;215;p39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3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39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0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3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30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31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2pPr>
            <a:lvl3pPr marL="1371600" lvl="2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/>
            </a:lvl4pPr>
            <a:lvl5pPr marL="2286000" lvl="4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/>
            </a:lvl5pPr>
            <a:lvl6pPr marL="2743200" lvl="5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62" name="Google Shape;162;p31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3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31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2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32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rgbClr val="888888"/>
              </a:buClr>
              <a:buSzPts val="1100"/>
              <a:buNone/>
              <a:defRPr sz="11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68" name="Google Shape;168;p32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3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32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33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marL="2286000" lvl="4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 sz="1400"/>
            </a:lvl5pPr>
            <a:lvl6pPr marL="2743200" lvl="5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9pPr>
          </a:lstStyle>
          <a:p>
            <a:endParaRPr/>
          </a:p>
        </p:txBody>
      </p:sp>
      <p:sp>
        <p:nvSpPr>
          <p:cNvPr id="174" name="Google Shape;174;p33"/>
          <p:cNvSpPr txBox="1">
            <a:spLocks noGrp="1"/>
          </p:cNvSpPr>
          <p:nvPr>
            <p:ph type="body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6195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marL="914400" lvl="1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marL="1371600" lvl="2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marL="1828800" lvl="3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–"/>
              <a:defRPr sz="1400"/>
            </a:lvl4pPr>
            <a:lvl5pPr marL="2286000" lvl="4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»"/>
              <a:defRPr sz="1400"/>
            </a:lvl5pPr>
            <a:lvl6pPr marL="2743200" lvl="5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6pPr>
            <a:lvl7pPr marL="3200400" lvl="6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7pPr>
            <a:lvl8pPr marL="3657600" lvl="7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8pPr>
            <a:lvl9pPr marL="4114800" lvl="8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9pPr>
          </a:lstStyle>
          <a:p>
            <a:endParaRPr/>
          </a:p>
        </p:txBody>
      </p:sp>
      <p:sp>
        <p:nvSpPr>
          <p:cNvPr id="175" name="Google Shape;175;p33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3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33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34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81" name="Google Shape;181;p34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371600" lvl="2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3pPr>
            <a:lvl4pPr marL="1828800" lvl="3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182" name="Google Shape;182;p34"/>
          <p:cNvSpPr txBox="1">
            <a:spLocks noGrp="1"/>
          </p:cNvSpPr>
          <p:nvPr>
            <p:ph type="body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183" name="Google Shape;183;p34"/>
          <p:cNvSpPr txBox="1">
            <a:spLocks noGrp="1"/>
          </p:cNvSpPr>
          <p:nvPr>
            <p:ph type="body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marL="1371600" lvl="2" indent="-3175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 sz="1400"/>
            </a:lvl3pPr>
            <a:lvl4pPr marL="1828800" lvl="3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marL="2286000" lvl="4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marL="2743200" lvl="5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marL="3200400" lvl="6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marL="3657600" lvl="7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marL="4114800" lvl="8" indent="-3048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>
            <a:endParaRPr/>
          </a:p>
        </p:txBody>
      </p:sp>
      <p:sp>
        <p:nvSpPr>
          <p:cNvPr id="184" name="Google Shape;184;p34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3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34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3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35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3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35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6"/>
          <p:cNvSpPr txBox="1">
            <a:spLocks noGrp="1"/>
          </p:cNvSpPr>
          <p:nvPr>
            <p:ph type="title"/>
          </p:nvPr>
        </p:nvSpPr>
        <p:spPr>
          <a:xfrm>
            <a:off x="457201" y="204788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36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2pPr>
            <a:lvl3pPr marL="1371600" lvl="2" indent="-3429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marL="2286000" lvl="4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marL="2743200" lvl="5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95" name="Google Shape;195;p36"/>
          <p:cNvSpPr txBox="1">
            <a:spLocks noGrp="1"/>
          </p:cNvSpPr>
          <p:nvPr>
            <p:ph type="body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9pPr>
          </a:lstStyle>
          <a:p>
            <a:endParaRPr/>
          </a:p>
        </p:txBody>
      </p:sp>
      <p:sp>
        <p:nvSpPr>
          <p:cNvPr id="196" name="Google Shape;196;p36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3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36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7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1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37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202" name="Google Shape;202;p37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1pPr>
            <a:lvl2pPr marL="914400" lvl="1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3pPr>
            <a:lvl4pPr marL="1828800" lvl="3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4pPr>
            <a:lvl5pPr marL="2286000" lvl="4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5pPr>
            <a:lvl6pPr marL="2743200" lvl="5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6pPr>
            <a:lvl7pPr marL="3200400" lvl="6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7pPr>
            <a:lvl8pPr marL="3657600" lvl="7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8pPr>
            <a:lvl9pPr marL="4114800" lvl="8" indent="-228600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  <a:defRPr sz="700"/>
            </a:lvl9pPr>
          </a:lstStyle>
          <a:p>
            <a:endParaRPr/>
          </a:p>
        </p:txBody>
      </p:sp>
      <p:sp>
        <p:nvSpPr>
          <p:cNvPr id="203" name="Google Shape;203;p37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4" name="Google Shape;204;p3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37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145" name="Google Shape;145;p28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810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19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385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6" name="Google Shape;146;p28"/>
          <p:cNvSpPr txBox="1">
            <a:spLocks noGrp="1"/>
          </p:cNvSpPr>
          <p:nvPr>
            <p:ph type="dt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7" name="Google Shape;147;p2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8" name="Google Shape;148;p28"/>
          <p:cNvSpPr txBox="1">
            <a:spLocks noGrp="1"/>
          </p:cNvSpPr>
          <p:nvPr>
            <p:ph type="sldNum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9" name="Google Shape;609;p7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2" name="Google Shape;672;p81"/>
          <p:cNvPicPr preferRelativeResize="0"/>
          <p:nvPr/>
        </p:nvPicPr>
        <p:blipFill rotWithShape="1">
          <a:blip r:embed="rId3">
            <a:alphaModFix/>
          </a:blip>
          <a:srcRect b="8513"/>
          <a:stretch/>
        </p:blipFill>
        <p:spPr>
          <a:xfrm>
            <a:off x="4900613" y="1279238"/>
            <a:ext cx="3843338" cy="3464212"/>
          </a:xfrm>
          <a:prstGeom prst="rect">
            <a:avLst/>
          </a:prstGeom>
          <a:noFill/>
          <a:ln>
            <a:noFill/>
          </a:ln>
        </p:spPr>
      </p:pic>
      <p:sp>
        <p:nvSpPr>
          <p:cNvPr id="673" name="Google Shape;673;p81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结语：回应天父召唤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4" name="Google Shape;674;p81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无疆大爱的天父，在痴情等待我们回家</a:t>
            </a:r>
            <a:endParaRPr/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祂为我们预备了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全备的救恩、天上的基业、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盛大的宴席、永恒的祝福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天父在等你！！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5" name="Google Shape;675;p81"/>
          <p:cNvSpPr txBox="1"/>
          <p:nvPr/>
        </p:nvSpPr>
        <p:spPr>
          <a:xfrm>
            <a:off x="4286250" y="4743450"/>
            <a:ext cx="571500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21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73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引言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5" name="Google Shape;615;p73"/>
          <p:cNvSpPr txBox="1">
            <a:spLocks noGrp="1"/>
          </p:cNvSpPr>
          <p:nvPr>
            <p:ph type="body" idx="1"/>
          </p:nvPr>
        </p:nvSpPr>
        <p:spPr>
          <a:xfrm>
            <a:off x="228600" y="756804"/>
            <a:ext cx="8686800" cy="4180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讨论过两个儿子的故事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小儿子：悖逆犯罪，悔改归家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大儿子：骄傲自义，离心离德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耶稣故事里真正的主角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父   亲：善良纯全，恩慈怜悯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6" name="Google Shape;616;p73"/>
          <p:cNvSpPr txBox="1"/>
          <p:nvPr/>
        </p:nvSpPr>
        <p:spPr>
          <a:xfrm>
            <a:off x="4286250" y="4743450"/>
            <a:ext cx="571500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21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74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父亲的尊严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Google Shape;622;p74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父亲是有尊贵地位的人(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有多少的雇工，口粮有余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耶稣以父亲比喻天父上帝				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耶和华啊，尊大、能力、荣耀、强胜、威严都是你的；凡天上地下的都是你的；国度也是你的，并且你为至高，为万有之首。丰富尊荣都从你而来，你也治理万物。在你手里有大能大力，使人尊大强盛都出於你。</a:t>
            </a:r>
            <a:r>
              <a:rPr lang="en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（历代志上29:11-12）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74"/>
          <p:cNvSpPr txBox="1"/>
          <p:nvPr/>
        </p:nvSpPr>
        <p:spPr>
          <a:xfrm>
            <a:off x="4286250" y="4743450"/>
            <a:ext cx="571500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21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4" name="Google Shape;624;p74"/>
          <p:cNvSpPr txBox="1"/>
          <p:nvPr/>
        </p:nvSpPr>
        <p:spPr>
          <a:xfrm>
            <a:off x="7086600" y="1200150"/>
            <a:ext cx="1543050" cy="438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(15:17)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75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父亲的挚爱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75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KaiTi"/>
                <a:ea typeface="KaiTi"/>
                <a:cs typeface="KaiTi"/>
                <a:sym typeface="KaiTi"/>
              </a:rPr>
              <a:t>…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他父亲就把产业分给他们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(15:12)</a:t>
            </a:r>
            <a:endParaRPr/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把产业分给悖逆儿子体现天父大爱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神因为爱我们没有因犯罪消灭我们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天父的慈爱充分表达祂的恩赐怜悯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他叫日头照好人，也照歹人；降雨给义人，也给不义的人。</a:t>
            </a:r>
            <a:r>
              <a:rPr lang="en">
                <a:latin typeface="SimSun"/>
                <a:ea typeface="SimSun"/>
                <a:cs typeface="SimSun"/>
                <a:sym typeface="SimSun"/>
              </a:rPr>
              <a:t>(太5:45)</a:t>
            </a:r>
            <a:endParaRPr/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75"/>
          <p:cNvSpPr txBox="1"/>
          <p:nvPr/>
        </p:nvSpPr>
        <p:spPr>
          <a:xfrm>
            <a:off x="4286250" y="4743450"/>
            <a:ext cx="571500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21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76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父亲的痴情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76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相离还远，他父亲看见，就动了慈心，跑去抱著他的颈项，连连与他亲嘴。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1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5:20)</a:t>
            </a:r>
            <a:endParaRPr sz="3000">
              <a:latin typeface="KaiTi"/>
              <a:ea typeface="KaiTi"/>
              <a:cs typeface="KaiTi"/>
              <a:sym typeface="KaiTi"/>
            </a:endParaRPr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痴情等候的故事感天动地</a:t>
            </a:r>
            <a:endParaRPr/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天父在痴情等候每个浪子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主所应许的尚未成就，有人以为他是耽延，其实不是耽延，乃是宽容你们，不愿有一人沉沦，乃愿人人都悔改。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彼后3:9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)</a:t>
            </a:r>
            <a:endParaRPr/>
          </a:p>
        </p:txBody>
      </p:sp>
      <p:sp>
        <p:nvSpPr>
          <p:cNvPr id="638" name="Google Shape;638;p76"/>
          <p:cNvSpPr txBox="1"/>
          <p:nvPr/>
        </p:nvSpPr>
        <p:spPr>
          <a:xfrm>
            <a:off x="4286250" y="4743450"/>
            <a:ext cx="571500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21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77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父亲的痴情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77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相离还远，他父亲看见，就动了慈心，跑去抱著他的颈项，连连与他亲嘴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endParaRPr/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忘情奔跑的表现震撼心灵</a:t>
            </a:r>
            <a:endParaRPr/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拥抱亲</a:t>
            </a:r>
            <a:r>
              <a:rPr lang="en" sz="3000"/>
              <a:t>吻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的举动尽显仁慈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254000" lvl="0" indent="-63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浪子回家是天父最心满意足的时刻</a:t>
            </a:r>
            <a:endParaRPr/>
          </a:p>
          <a:p>
            <a:pPr marL="254000" lvl="0" indent="-63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77"/>
          <p:cNvSpPr txBox="1"/>
          <p:nvPr/>
        </p:nvSpPr>
        <p:spPr>
          <a:xfrm>
            <a:off x="4286250" y="4743450"/>
            <a:ext cx="571500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21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78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4. 父亲的代价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78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父亲为浪子付上犯罪代价才有公平</a:t>
            </a:r>
            <a:endParaRPr/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最大的代价乃是要牺牲真正的儿子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耶稣基督与天父同心同德甘愿舍命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天父的救赎计划、耶稣基督的救恩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我们藉这爱子的血得蒙救赎，过犯得以赦免，乃是照他丰富的恩典。 </a:t>
            </a:r>
            <a:r>
              <a:rPr lang="en">
                <a:latin typeface="SimSun"/>
                <a:ea typeface="SimSun"/>
                <a:cs typeface="SimSun"/>
                <a:sym typeface="SimSun"/>
              </a:rPr>
              <a:t>(以弗所书1:7)</a:t>
            </a:r>
            <a:endParaRPr sz="30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652" name="Google Shape;652;p78"/>
          <p:cNvSpPr txBox="1"/>
          <p:nvPr/>
        </p:nvSpPr>
        <p:spPr>
          <a:xfrm>
            <a:off x="4286250" y="4743450"/>
            <a:ext cx="571500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21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79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5. 父亲的盛宴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79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等待回头浪子的是天国盛大的宴席</a:t>
            </a:r>
            <a:endParaRPr/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天国盛宴为每个回家浪子虚席以待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在这山上，万军之耶和华必为万民用肥甘设摆筵席，用陈酒和满髓的肥甘，并澄清的陈酒，设摆筵席。他又必在这山上除灭遮盖万民之物和遮蔽万国蒙脸的帕子。他已经吞灭死亡直到永远。主耶和华必擦去各人脸上的眼泪，又除掉普天下他百姓的羞辱。因为这是耶和华说的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 （以赛亚书25:6-8）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p79"/>
          <p:cNvSpPr txBox="1"/>
          <p:nvPr/>
        </p:nvSpPr>
        <p:spPr>
          <a:xfrm>
            <a:off x="4286250" y="4743450"/>
            <a:ext cx="571500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21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80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5. 父亲的盛宴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6" name="Google Shape;666;p80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254000" lvl="0" indent="-2540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天国盛宴是将来的事也是既成事实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弟兄姊妹是否准备好参加盛大宴席？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254000" lvl="0" indent="-254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流浪朋友们是否愿意接受神的邀请？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254000" lvl="0" indent="-635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</a:pPr>
            <a:r>
              <a:rPr lang="en" sz="3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神啊！你为你自己造了我们，我们的心无法安息，直到安息在你的里面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。  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latin typeface="Arial"/>
                <a:ea typeface="Arial"/>
                <a:cs typeface="Arial"/>
                <a:sym typeface="Arial"/>
              </a:rPr>
              <a:t>											</a:t>
            </a:r>
            <a:r>
              <a:rPr lang="en" sz="2700">
                <a:latin typeface="Arial"/>
                <a:ea typeface="Arial"/>
                <a:cs typeface="Arial"/>
                <a:sym typeface="Arial"/>
              </a:rPr>
              <a:t>奥古斯丁《忏悔录》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7" name="Google Shape;667;p80"/>
          <p:cNvSpPr txBox="1"/>
          <p:nvPr/>
        </p:nvSpPr>
        <p:spPr>
          <a:xfrm>
            <a:off x="4286250" y="4743450"/>
            <a:ext cx="571500" cy="3924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21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On-screen Show (16:9)</PresentationFormat>
  <Paragraphs>56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KaiTi</vt:lpstr>
      <vt:lpstr>SimSun</vt:lpstr>
      <vt:lpstr>Arial</vt:lpstr>
      <vt:lpstr>Office Theme</vt:lpstr>
      <vt:lpstr>PowerPoint Presentation</vt:lpstr>
      <vt:lpstr>引言</vt:lpstr>
      <vt:lpstr>1. 父亲的尊严</vt:lpstr>
      <vt:lpstr>2. 父亲的挚爱</vt:lpstr>
      <vt:lpstr>3. 父亲的痴情</vt:lpstr>
      <vt:lpstr>3. 父亲的痴情</vt:lpstr>
      <vt:lpstr>4. 父亲的代价</vt:lpstr>
      <vt:lpstr>5. 父亲的盛宴</vt:lpstr>
      <vt:lpstr>5. 父亲的盛宴</vt:lpstr>
      <vt:lpstr>结语：回应天父召唤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Chien Shuo Lee</cp:lastModifiedBy>
  <cp:revision>1</cp:revision>
  <dcterms:modified xsi:type="dcterms:W3CDTF">2025-07-12T11:04:48Z</dcterms:modified>
</cp:coreProperties>
</file>