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7" r:id="rId10"/>
    <p:sldId id="268" r:id="rId11"/>
    <p:sldId id="269" r:id="rId12"/>
    <p:sldId id="270" r:id="rId13"/>
    <p:sldId id="274" r:id="rId14"/>
    <p:sldId id="27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78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C3AF-BDB0-4EA5-9FA7-99753BBA6690}" type="datetimeFigureOut">
              <a:rPr lang="en-CA" smtClean="0"/>
              <a:t>2025-06-19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404C-3049-45D7-A16F-AC9383F5BF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12378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C3AF-BDB0-4EA5-9FA7-99753BBA6690}" type="datetimeFigureOut">
              <a:rPr lang="en-CA" smtClean="0"/>
              <a:t>2025-06-19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404C-3049-45D7-A16F-AC9383F5BF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46117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C3AF-BDB0-4EA5-9FA7-99753BBA6690}" type="datetimeFigureOut">
              <a:rPr lang="en-CA" smtClean="0"/>
              <a:t>2025-06-19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404C-3049-45D7-A16F-AC9383F5BF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2170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C3AF-BDB0-4EA5-9FA7-99753BBA6690}" type="datetimeFigureOut">
              <a:rPr lang="en-CA" smtClean="0"/>
              <a:t>2025-06-19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404C-3049-45D7-A16F-AC9383F5BF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9132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C3AF-BDB0-4EA5-9FA7-99753BBA6690}" type="datetimeFigureOut">
              <a:rPr lang="en-CA" smtClean="0"/>
              <a:t>2025-06-19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404C-3049-45D7-A16F-AC9383F5BF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44241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C3AF-BDB0-4EA5-9FA7-99753BBA6690}" type="datetimeFigureOut">
              <a:rPr lang="en-CA" smtClean="0"/>
              <a:t>2025-06-19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404C-3049-45D7-A16F-AC9383F5BF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1229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C3AF-BDB0-4EA5-9FA7-99753BBA6690}" type="datetimeFigureOut">
              <a:rPr lang="en-CA" smtClean="0"/>
              <a:t>2025-06-19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404C-3049-45D7-A16F-AC9383F5BF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89527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C3AF-BDB0-4EA5-9FA7-99753BBA6690}" type="datetimeFigureOut">
              <a:rPr lang="en-CA" smtClean="0"/>
              <a:t>2025-06-19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404C-3049-45D7-A16F-AC9383F5BF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1037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C3AF-BDB0-4EA5-9FA7-99753BBA6690}" type="datetimeFigureOut">
              <a:rPr lang="en-CA" smtClean="0"/>
              <a:t>2025-06-19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404C-3049-45D7-A16F-AC9383F5BF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6176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C3AF-BDB0-4EA5-9FA7-99753BBA6690}" type="datetimeFigureOut">
              <a:rPr lang="en-CA" smtClean="0"/>
              <a:t>2025-06-19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404C-3049-45D7-A16F-AC9383F5BF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7118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C3AF-BDB0-4EA5-9FA7-99753BBA6690}" type="datetimeFigureOut">
              <a:rPr lang="en-CA" smtClean="0"/>
              <a:t>2025-06-19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404C-3049-45D7-A16F-AC9383F5BF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5851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C3C3AF-BDB0-4EA5-9FA7-99753BBA6690}" type="datetimeFigureOut">
              <a:rPr lang="en-CA" smtClean="0"/>
              <a:t>2025-06-19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D404C-3049-45D7-A16F-AC9383F5BF6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1353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zh-TW" altLang="en-US" sz="48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傳揚福音 </a:t>
            </a:r>
            <a:r>
              <a:rPr lang="en-US" altLang="zh-TW" sz="48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–</a:t>
            </a:r>
            <a:br>
              <a:rPr lang="en-US" altLang="zh-TW" sz="48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zh-TW" altLang="en-US" sz="48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基督徒的人生使命</a:t>
            </a:r>
            <a:endParaRPr lang="en-CA" sz="48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zh-TW" altLang="en-US" sz="36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讀經</a:t>
            </a:r>
            <a:r>
              <a:rPr lang="en-US" altLang="zh-TW" sz="36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 </a:t>
            </a:r>
            <a:r>
              <a:rPr lang="zh-TW" altLang="en-US" sz="36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馬太福音 </a:t>
            </a:r>
            <a:r>
              <a:rPr lang="en-US" altLang="zh-TW" sz="36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4:18-22</a:t>
            </a:r>
            <a:endParaRPr lang="en-US" sz="3600" b="1" dirty="0" smtClean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908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980902" y="2011680"/>
            <a:ext cx="10025149" cy="3990109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altLang="zh-TW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2. </a:t>
            </a:r>
            <a:r>
              <a:rPr lang="zh-TW" altLang="en-US" sz="4000" b="1" u="sng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撒</a:t>
            </a:r>
            <a:r>
              <a:rPr lang="zh-TW" altLang="en-US" sz="4000" b="1" u="sng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羅米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蒙</a:t>
            </a:r>
            <a:r>
              <a:rPr lang="zh-TW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召作 </a:t>
            </a:r>
            <a:r>
              <a:rPr lang="zh-TW" altLang="en-US" sz="4400" b="1" dirty="0" smtClean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短宣</a:t>
            </a:r>
            <a:endParaRPr lang="en-US" altLang="zh-TW" sz="4400" b="1" dirty="0" smtClean="0">
              <a:solidFill>
                <a:srgbClr val="FF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l">
              <a:lnSpc>
                <a:spcPct val="100000"/>
              </a:lnSpc>
            </a:pP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抽時間隨主的福音隊服事隊員</a:t>
            </a:r>
          </a:p>
          <a:p>
            <a:pPr algn="l">
              <a:lnSpc>
                <a:spcPct val="100000"/>
              </a:lnSpc>
            </a:pP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</a:t>
            </a:r>
            <a:r>
              <a:rPr lang="zh-TW" altLang="en-US" sz="36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</a:t>
            </a:r>
            <a:r>
              <a:rPr lang="en-US" altLang="zh-TW" sz="3600" b="1" dirty="0" smtClean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…</a:t>
            </a:r>
            <a:r>
              <a:rPr lang="zh-TW" altLang="en-US" sz="3600" b="1" dirty="0" smtClean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內</a:t>
            </a:r>
            <a:r>
              <a:rPr lang="zh-TW" altLang="en-US" sz="3600" b="1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中有抹大拉的</a:t>
            </a:r>
            <a:r>
              <a:rPr lang="zh-TW" altLang="en-US" sz="3600" b="1" u="sng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馬利亞</a:t>
            </a:r>
            <a:r>
              <a:rPr lang="en-US" altLang="zh-TW" sz="3600" b="1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…</a:t>
            </a:r>
            <a:r>
              <a:rPr lang="zh-TW" altLang="en-US" sz="3600" b="1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並有</a:t>
            </a:r>
            <a:r>
              <a:rPr lang="zh-TW" altLang="en-US" sz="3600" b="1" u="sng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撒羅米</a:t>
            </a:r>
            <a:r>
              <a:rPr lang="zh-TW" altLang="en-US" sz="3600" b="1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，就是</a:t>
            </a:r>
            <a:r>
              <a:rPr lang="zh-TW" altLang="en-US" sz="3600" b="1" u="sng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</a:t>
            </a:r>
            <a:r>
              <a:rPr lang="zh-TW" altLang="en-US" sz="3600" b="1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在加利利的時</a:t>
            </a:r>
            <a:r>
              <a:rPr lang="zh-TW" altLang="en-US" sz="3600" b="1" dirty="0" smtClean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候跟</a:t>
            </a:r>
            <a:r>
              <a:rPr lang="zh-TW" altLang="en-US" sz="3600" b="1" dirty="0">
                <a:solidFill>
                  <a:srgbClr val="C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隨他，服侍他的那些人</a:t>
            </a:r>
            <a:r>
              <a:rPr lang="zh-TW" altLang="en-US" sz="36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．」</a:t>
            </a:r>
            <a:r>
              <a:rPr lang="en-US" altLang="zh-TW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32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(</a:t>
            </a:r>
            <a:r>
              <a:rPr lang="zh-TW" altLang="en-US" sz="32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可</a:t>
            </a:r>
            <a:r>
              <a:rPr lang="en-US" altLang="zh-TW" sz="32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15:40-41)</a:t>
            </a:r>
            <a:endParaRPr lang="zh-TW" altLang="en-US" sz="32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4911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980902" y="2011680"/>
            <a:ext cx="10025149" cy="3990109"/>
          </a:xfrm>
        </p:spPr>
        <p:txBody>
          <a:bodyPr>
            <a:normAutofit fontScale="85000" lnSpcReduction="10000"/>
          </a:bodyPr>
          <a:lstStyle/>
          <a:p>
            <a:pPr algn="l">
              <a:lnSpc>
                <a:spcPct val="120000"/>
              </a:lnSpc>
            </a:pPr>
            <a:r>
              <a:rPr lang="en-US" altLang="zh-TW" sz="47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3.</a:t>
            </a:r>
            <a:r>
              <a:rPr lang="zh-TW" altLang="en-US" sz="4700" b="1" u="sng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zh-TW" altLang="en-US" sz="4700" b="1" u="sng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西庇太</a:t>
            </a:r>
            <a:r>
              <a:rPr lang="zh-TW" altLang="en-US" sz="47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蒙</a:t>
            </a:r>
            <a:r>
              <a:rPr lang="zh-TW" altLang="en-US" sz="47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召作 </a:t>
            </a:r>
            <a:r>
              <a:rPr lang="zh-TW" altLang="en-US" sz="4700" b="1" dirty="0" smtClean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宣</a:t>
            </a:r>
            <a:r>
              <a:rPr lang="zh-TW" altLang="en-US" sz="47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教後</a:t>
            </a:r>
            <a:r>
              <a:rPr lang="zh-TW" altLang="en-US" sz="4700" b="1" dirty="0" smtClean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勤</a:t>
            </a:r>
            <a:endParaRPr lang="en-US" altLang="zh-TW" sz="4700" b="1" dirty="0">
              <a:solidFill>
                <a:srgbClr val="FF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l">
              <a:lnSpc>
                <a:spcPct val="120000"/>
              </a:lnSpc>
            </a:pPr>
            <a:r>
              <a:rPr lang="en-US" altLang="zh-TW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  </a:t>
            </a:r>
            <a:r>
              <a:rPr lang="en-US" altLang="zh-TW" sz="43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</a:t>
            </a:r>
            <a:r>
              <a:rPr lang="zh-TW" altLang="en-US" sz="43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出錢： 讓妻子</a:t>
            </a:r>
            <a:r>
              <a:rPr lang="zh-TW" altLang="en-US" sz="4300" b="1" u="sng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撒羅米</a:t>
            </a:r>
            <a:r>
              <a:rPr lang="zh-TW" altLang="en-US" sz="43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供應福音隊的</a:t>
            </a:r>
            <a:r>
              <a:rPr lang="zh-TW" altLang="en-US" sz="43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生活所需</a:t>
            </a:r>
            <a:endParaRPr lang="en-US" altLang="zh-TW" sz="43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l">
              <a:lnSpc>
                <a:spcPct val="120000"/>
              </a:lnSpc>
            </a:pPr>
            <a:r>
              <a:rPr lang="en-US" altLang="zh-TW" sz="43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  -</a:t>
            </a:r>
            <a:r>
              <a:rPr lang="zh-TW" altLang="en-US" sz="43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出</a:t>
            </a:r>
            <a:r>
              <a:rPr lang="zh-TW" altLang="en-US" sz="43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力： 支持兒子與妻</a:t>
            </a:r>
            <a:r>
              <a:rPr lang="zh-TW" altLang="en-US" sz="43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子參與宣</a:t>
            </a:r>
            <a:r>
              <a:rPr lang="zh-TW" altLang="en-US" sz="43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教事工 </a:t>
            </a:r>
            <a:endParaRPr lang="en-US" altLang="zh-TW" sz="4300" b="1" dirty="0" smtClean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l">
              <a:lnSpc>
                <a:spcPct val="120000"/>
              </a:lnSpc>
            </a:pPr>
            <a:r>
              <a:rPr lang="en-US" altLang="zh-TW" sz="43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43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 -</a:t>
            </a:r>
            <a:r>
              <a:rPr lang="zh-TW" altLang="en-US" sz="43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宣教事工需要更</a:t>
            </a:r>
            <a:r>
              <a:rPr lang="zh-TW" altLang="en-US" sz="43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多像</a:t>
            </a:r>
            <a:r>
              <a:rPr lang="zh-TW" altLang="en-US" sz="4300" b="1" u="sng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西庇太</a:t>
            </a:r>
            <a:r>
              <a:rPr lang="zh-TW" altLang="en-US" sz="43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這樣的家</a:t>
            </a:r>
            <a:r>
              <a:rPr lang="zh-TW" altLang="en-US" sz="43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庭</a:t>
            </a:r>
            <a:endParaRPr lang="zh-TW" altLang="en-US" sz="43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4000" dirty="0"/>
              <a:t/>
            </a:r>
            <a:br>
              <a:rPr lang="zh-TW" altLang="en-US" sz="4000" dirty="0"/>
            </a:br>
            <a:endParaRPr lang="zh-TW" altLang="en-US" sz="32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6994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524" y="490596"/>
            <a:ext cx="10788328" cy="1072197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zh-TW" altLang="en-US" sz="4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三</a:t>
            </a:r>
            <a:r>
              <a:rPr lang="en-US" altLang="zh-TW" sz="4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 </a:t>
            </a:r>
            <a:r>
              <a:rPr lang="zh-TW" altLang="en-US" sz="4800" b="1" u="sng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主所選召的人</a:t>
            </a:r>
            <a:endParaRPr lang="en-US" altLang="zh-TW" sz="4800" b="1" u="sng" dirty="0" smtClean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980902" y="2011680"/>
            <a:ext cx="10025149" cy="3990109"/>
          </a:xfrm>
        </p:spPr>
        <p:txBody>
          <a:bodyPr>
            <a:normAutofit/>
          </a:bodyPr>
          <a:lstStyle/>
          <a:p>
            <a:pPr algn="l">
              <a:lnSpc>
                <a:spcPct val="120000"/>
              </a:lnSpc>
            </a:pPr>
            <a:r>
              <a:rPr lang="en-US" altLang="zh-TW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四門徒皆已有事業且有家室</a:t>
            </a:r>
            <a:r>
              <a:rPr lang="en-US" altLang="zh-TW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(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彼得</a:t>
            </a:r>
            <a:r>
              <a:rPr lang="en-US" altLang="zh-TW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) </a:t>
            </a:r>
          </a:p>
          <a:p>
            <a:pPr algn="l">
              <a:lnSpc>
                <a:spcPct val="120000"/>
              </a:lnSpc>
            </a:pPr>
            <a:r>
              <a:rPr lang="en-US" altLang="zh-TW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神呼召年青人</a:t>
            </a:r>
            <a:r>
              <a:rPr lang="en-US" altLang="zh-TW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也呼召事業有成的成年人</a:t>
            </a:r>
          </a:p>
          <a:p>
            <a:pPr algn="l">
              <a:lnSpc>
                <a:spcPct val="120000"/>
              </a:lnSpc>
            </a:pPr>
            <a:r>
              <a:rPr lang="en-US" altLang="zh-TW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年齡的每個階段都可蒙神呼召與使用</a:t>
            </a:r>
          </a:p>
        </p:txBody>
      </p:sp>
    </p:spTree>
    <p:extLst>
      <p:ext uri="{BB962C8B-B14F-4D97-AF65-F5344CB8AC3E}">
        <p14:creationId xmlns:p14="http://schemas.microsoft.com/office/powerpoint/2010/main" val="347728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524" y="490596"/>
            <a:ext cx="10788328" cy="1072197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zh-TW" altLang="en-US" sz="4800" b="1" u="sng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四</a:t>
            </a:r>
            <a:r>
              <a:rPr lang="en-US" altLang="zh-TW" sz="4800" b="1" u="sng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 </a:t>
            </a:r>
            <a:r>
              <a:rPr lang="zh-TW" altLang="en-US" sz="4800" b="1" u="sng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我可為福音使命做什麼</a:t>
            </a:r>
            <a:r>
              <a:rPr lang="en-US" altLang="zh-TW" sz="4800" b="1" u="sng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?</a:t>
            </a:r>
            <a:endParaRPr lang="en-US" altLang="zh-TW" sz="4800" b="1" u="sng" dirty="0" smtClean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980902" y="2011680"/>
            <a:ext cx="10025149" cy="3990109"/>
          </a:xfrm>
        </p:spPr>
        <p:txBody>
          <a:bodyPr>
            <a:normAutofit fontScale="85000" lnSpcReduction="10000"/>
          </a:bodyPr>
          <a:lstStyle/>
          <a:p>
            <a:pPr algn="l">
              <a:lnSpc>
                <a:spcPct val="120000"/>
              </a:lnSpc>
            </a:pP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當留心聖靈對我們內心說</a:t>
            </a:r>
            <a:r>
              <a:rPr lang="zh-TW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話 </a:t>
            </a:r>
            <a:r>
              <a:rPr lang="en-US" altLang="zh-TW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是否有從神來的</a:t>
            </a:r>
            <a:r>
              <a:rPr lang="zh-TW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呼  召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獻身事主</a:t>
            </a:r>
          </a:p>
          <a:p>
            <a:pPr algn="l">
              <a:lnSpc>
                <a:spcPct val="120000"/>
              </a:lnSpc>
            </a:pP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更多關心普世宣教事工：為宣教士禱告</a:t>
            </a:r>
            <a:r>
              <a:rPr lang="en-US" altLang="zh-TW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經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費支持及書信鼓勵</a:t>
            </a:r>
          </a:p>
          <a:p>
            <a:pPr algn="l">
              <a:lnSpc>
                <a:spcPct val="120000"/>
              </a:lnSpc>
            </a:pP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差傳人人有份 ： 不</a:t>
            </a:r>
            <a:r>
              <a:rPr lang="zh-TW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是傳者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便是差者</a:t>
            </a:r>
            <a:r>
              <a:rPr lang="en-US" altLang="zh-TW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前線與後勤</a:t>
            </a:r>
          </a:p>
          <a:p>
            <a:pPr algn="l">
              <a:lnSpc>
                <a:spcPct val="120000"/>
              </a:lnSpc>
            </a:pP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透過支持宣教士，可分享他們的成果</a:t>
            </a:r>
            <a:endParaRPr lang="en-CA" sz="4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3111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4770" y="573723"/>
            <a:ext cx="10640292" cy="1072197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zh-TW" altLang="en-US" sz="4800" b="1" u="sng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結語 </a:t>
            </a:r>
            <a:endParaRPr lang="en-CA" sz="48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4770" y="1928553"/>
            <a:ext cx="10640292" cy="4355869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華里克牧師的勸勉： </a:t>
            </a:r>
          </a:p>
          <a:p>
            <a:pPr algn="l">
              <a:lnSpc>
                <a:spcPct val="100000"/>
              </a:lnSpc>
            </a:pP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  </a:t>
            </a:r>
            <a:r>
              <a:rPr lang="en-US" altLang="zh-TW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</a:t>
            </a:r>
            <a:r>
              <a:rPr lang="en-US" altLang="zh-TW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/ 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信徒是為一個使命而活 </a:t>
            </a:r>
            <a:r>
              <a:rPr lang="en-US" altLang="zh-TW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分享福音 </a:t>
            </a:r>
          </a:p>
          <a:p>
            <a:pPr algn="l">
              <a:lnSpc>
                <a:spcPct val="100000"/>
              </a:lnSpc>
            </a:pP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  </a:t>
            </a:r>
            <a:r>
              <a:rPr lang="en-US" altLang="zh-TW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</a:t>
            </a:r>
            <a:r>
              <a:rPr lang="en-US" altLang="zh-TW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/ 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信徒討神喜悅之途徑是關心神所關心</a:t>
            </a:r>
            <a:r>
              <a:rPr lang="zh-TW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的 </a:t>
            </a:r>
            <a:r>
              <a:rPr lang="en-US" altLang="zh-TW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靈魂得救</a:t>
            </a:r>
          </a:p>
          <a:p>
            <a:pPr algn="l"/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57833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4770" y="573723"/>
            <a:ext cx="10640292" cy="1072197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zh-TW" altLang="en-US" sz="4800" b="1" u="sng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引言</a:t>
            </a:r>
            <a:endParaRPr lang="en-CA" sz="48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4770" y="1928553"/>
            <a:ext cx="10640292" cy="4355869"/>
          </a:xfrm>
        </p:spPr>
        <p:txBody>
          <a:bodyPr/>
          <a:lstStyle/>
          <a:p>
            <a:pPr algn="l"/>
            <a:r>
              <a:rPr lang="en-US" altLang="zh-TW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保羅信主前對基督徒的仇視與逼害</a:t>
            </a:r>
          </a:p>
          <a:p>
            <a:pPr algn="l"/>
            <a:r>
              <a:rPr lang="en-US" altLang="zh-TW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保羅在大馬色途中經歷主</a:t>
            </a:r>
          </a:p>
          <a:p>
            <a:pPr algn="l"/>
            <a:r>
              <a:rPr lang="en-US" altLang="zh-TW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保羅蒙召後的人生使命： 傳揚福音</a:t>
            </a:r>
          </a:p>
          <a:p>
            <a:pPr algn="l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6019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524" y="490596"/>
            <a:ext cx="10788328" cy="1072197"/>
          </a:xfrm>
        </p:spPr>
        <p:txBody>
          <a:bodyPr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zh-TW" altLang="en-US" sz="48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一</a:t>
            </a:r>
            <a:r>
              <a:rPr lang="en-US" altLang="zh-TW" sz="48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 </a:t>
            </a:r>
            <a:r>
              <a:rPr lang="zh-TW" altLang="en-US" sz="4800" b="1" u="sng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傳揚福音是基督徒人生使命的聖經根據</a:t>
            </a:r>
            <a:r>
              <a:rPr lang="en-US" altLang="zh-TW" sz="48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4247" y="3041576"/>
            <a:ext cx="9396919" cy="2657949"/>
          </a:xfrm>
          <a:solidFill>
            <a:srgbClr val="002060"/>
          </a:solidFill>
        </p:spPr>
        <p:txBody>
          <a:bodyPr>
            <a:normAutofit fontScale="92500"/>
          </a:bodyPr>
          <a:lstStyle/>
          <a:p>
            <a:pPr algn="l">
              <a:lnSpc>
                <a:spcPct val="110000"/>
              </a:lnSpc>
            </a:pPr>
            <a:r>
              <a:rPr lang="zh-TW" altLang="en-US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</a:t>
            </a:r>
            <a:r>
              <a:rPr lang="en-US" altLang="zh-TW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 . . </a:t>
            </a:r>
            <a:r>
              <a:rPr lang="zh-TW" altLang="en-US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天上地下所有的權柄都賜給我了。 所以，</a:t>
            </a:r>
            <a:r>
              <a:rPr lang="zh-TW" altLang="en-US" sz="4000" b="1" dirty="0" smtClean="0">
                <a:solidFill>
                  <a:srgbClr val="FFFF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你們要去，使萬民作我的門徒</a:t>
            </a:r>
            <a:r>
              <a:rPr lang="zh-TW" altLang="en-US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，奉父、子、聖靈的名給他們施洗。 </a:t>
            </a:r>
            <a:r>
              <a:rPr lang="zh-TW" altLang="en-US" sz="4000" b="1" dirty="0" smtClean="0">
                <a:solidFill>
                  <a:srgbClr val="FFFF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凡我所吩咐你們</a:t>
            </a:r>
            <a:r>
              <a:rPr lang="zh-TW" altLang="en-US" sz="4000" b="1" dirty="0">
                <a:solidFill>
                  <a:srgbClr val="FFFF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的，都教訓他們遵守</a:t>
            </a:r>
            <a:r>
              <a:rPr lang="en-US" altLang="zh-TW" sz="4000" b="1" dirty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 . . </a:t>
            </a:r>
            <a:r>
              <a:rPr lang="zh-TW" altLang="en-US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」</a:t>
            </a:r>
            <a:r>
              <a:rPr lang="zh-TW" altLang="en-US" sz="35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太</a:t>
            </a:r>
            <a:r>
              <a:rPr lang="en-US" altLang="zh-TW" sz="35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28:18-20</a:t>
            </a:r>
            <a:endParaRPr lang="zh-TW" altLang="en-US" sz="3500" b="1" dirty="0">
              <a:solidFill>
                <a:schemeClr val="bg1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4247" y="2184400"/>
            <a:ext cx="343305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主耶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穌的</a:t>
            </a:r>
            <a:r>
              <a:rPr lang="zh-TW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吩咐</a:t>
            </a:r>
            <a:r>
              <a:rPr lang="en-US" altLang="zh-TW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</a:t>
            </a:r>
            <a:endParaRPr lang="zh-TW" altLang="en-US" sz="4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CA" sz="4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280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1367" y="1030778"/>
            <a:ext cx="9396919" cy="2294313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l">
              <a:lnSpc>
                <a:spcPct val="110000"/>
              </a:lnSpc>
            </a:pPr>
            <a:r>
              <a:rPr lang="zh-TW" altLang="en-US" sz="38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耶穌又</a:t>
            </a:r>
            <a:r>
              <a:rPr lang="zh-TW" altLang="en-US" sz="3800" b="1" dirty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對他們說：”</a:t>
            </a:r>
            <a:r>
              <a:rPr lang="zh-TW" altLang="en-US" sz="3800" b="1" dirty="0">
                <a:solidFill>
                  <a:srgbClr val="FFFF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你們往普天下去，傳福音給萬民聽</a:t>
            </a:r>
            <a:r>
              <a:rPr lang="zh-TW" altLang="en-US" sz="3800" b="1" dirty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 信而受洗的，必然得救；不信的，必被定罪</a:t>
            </a:r>
            <a:r>
              <a:rPr lang="zh-TW" altLang="en-US" sz="38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  <a:r>
              <a:rPr lang="zh-TW" altLang="en-US" sz="36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”</a:t>
            </a:r>
            <a:r>
              <a:rPr lang="zh-TW" altLang="en-US" sz="32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可</a:t>
            </a:r>
            <a:r>
              <a:rPr lang="en-US" altLang="zh-TW" sz="32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16:15-16</a:t>
            </a:r>
            <a:endParaRPr lang="zh-TW" altLang="en-US" sz="3200" b="1" dirty="0">
              <a:solidFill>
                <a:schemeClr val="bg1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51367" y="4256117"/>
            <a:ext cx="9587935" cy="1261884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zh-TW" altLang="en-US" sz="3800" b="1" dirty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耶穌又對他們說：”願你們平安！</a:t>
            </a:r>
            <a:r>
              <a:rPr lang="zh-TW" altLang="en-US" sz="3800" b="1" dirty="0">
                <a:solidFill>
                  <a:srgbClr val="FFFF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父怎樣差遣了我，我也照樣差遣你們</a:t>
            </a:r>
            <a:r>
              <a:rPr lang="zh-TW" altLang="en-US" sz="38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。”</a:t>
            </a:r>
            <a:r>
              <a:rPr lang="zh-TW" altLang="en-US" sz="32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約 </a:t>
            </a:r>
            <a:r>
              <a:rPr lang="en-US" altLang="zh-TW" sz="32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20:21</a:t>
            </a:r>
            <a:endParaRPr lang="en-CA" sz="3200" b="1" dirty="0">
              <a:solidFill>
                <a:schemeClr val="bg1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3542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4247" y="2293430"/>
            <a:ext cx="9396919" cy="2976839"/>
          </a:xfrm>
          <a:solidFill>
            <a:srgbClr val="002060"/>
          </a:soli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TW" altLang="en-US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</a:t>
            </a:r>
            <a:r>
              <a:rPr lang="zh-TW" altLang="en-US" sz="4000" b="1" dirty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但聖靈降臨在你們身上，你們就必得著能力，並要在耶路撒冷、猶太全地，和撒馬利亞，</a:t>
            </a:r>
            <a:r>
              <a:rPr lang="zh-TW" altLang="en-US" sz="4000" b="1" dirty="0">
                <a:solidFill>
                  <a:srgbClr val="FFFF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直到地極，作我的見證</a:t>
            </a:r>
            <a:r>
              <a:rPr lang="zh-TW" altLang="en-US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。」</a:t>
            </a:r>
            <a:r>
              <a:rPr lang="zh-TW" altLang="en-US" sz="36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徒</a:t>
            </a:r>
            <a:r>
              <a:rPr lang="en-US" altLang="zh-TW" sz="36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1:8</a:t>
            </a:r>
            <a:endParaRPr lang="zh-TW" altLang="en-US" sz="3600" b="1" dirty="0">
              <a:solidFill>
                <a:schemeClr val="bg1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l">
              <a:lnSpc>
                <a:spcPct val="110000"/>
              </a:lnSpc>
            </a:pPr>
            <a:r>
              <a:rPr lang="zh-TW" altLang="en-US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‭‭</a:t>
            </a:r>
            <a:endParaRPr lang="zh-TW" altLang="en-US" sz="4000" b="1" dirty="0">
              <a:solidFill>
                <a:schemeClr val="bg1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0612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4247" y="2293430"/>
            <a:ext cx="9396919" cy="2976839"/>
          </a:xfrm>
          <a:solidFill>
            <a:srgbClr val="002060"/>
          </a:soli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TW" altLang="en-US" sz="4000" b="1" dirty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「一切都是出於上帝；</a:t>
            </a:r>
            <a:r>
              <a:rPr lang="zh-TW" altLang="en-US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他藉著</a:t>
            </a:r>
            <a:r>
              <a:rPr lang="zh-TW" altLang="en-US" sz="4000" b="1" dirty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基督使我們與他和好，又</a:t>
            </a:r>
            <a:r>
              <a:rPr lang="zh-TW" altLang="en-US" sz="4000" b="1" dirty="0">
                <a:solidFill>
                  <a:srgbClr val="FFFF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將勸人與他和好的職分賜給我們</a:t>
            </a:r>
            <a:r>
              <a:rPr lang="zh-TW" altLang="en-US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。」</a:t>
            </a:r>
            <a:r>
              <a:rPr lang="en-US" altLang="zh-TW" sz="36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(</a:t>
            </a:r>
            <a:r>
              <a:rPr lang="zh-TW" altLang="en-US" sz="36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林</a:t>
            </a:r>
            <a:r>
              <a:rPr lang="zh-TW" altLang="en-US" sz="3600" b="1" dirty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後 </a:t>
            </a:r>
            <a:r>
              <a:rPr lang="en-US" altLang="zh-TW" sz="36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5:18</a:t>
            </a:r>
            <a:r>
              <a:rPr lang="en-US" altLang="zh-TW" sz="3600" b="1" dirty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)</a:t>
            </a:r>
            <a:endParaRPr lang="zh-TW" altLang="en-US" sz="3600" b="1" dirty="0">
              <a:solidFill>
                <a:schemeClr val="bg1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34246" y="1230284"/>
            <a:ext cx="22561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使徒保羅</a:t>
            </a:r>
            <a:r>
              <a:rPr lang="en-US" altLang="zh-TW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</a:t>
            </a:r>
            <a:endParaRPr lang="en-CA" sz="4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9856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4247" y="2293430"/>
            <a:ext cx="9396919" cy="2976839"/>
          </a:xfrm>
          <a:solidFill>
            <a:srgbClr val="002060"/>
          </a:soli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TW" altLang="en-US" sz="4000" b="1" dirty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「惟有你們是被揀選的族類，</a:t>
            </a:r>
            <a:r>
              <a:rPr lang="en-US" altLang="zh-TW" sz="4000" b="1" dirty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 . . </a:t>
            </a:r>
            <a:r>
              <a:rPr lang="zh-TW" altLang="en-US" sz="4000" b="1" dirty="0" smtClean="0">
                <a:solidFill>
                  <a:srgbClr val="FFFF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要叫</a:t>
            </a:r>
            <a:r>
              <a:rPr lang="zh-TW" altLang="en-US" sz="4000" b="1" dirty="0">
                <a:solidFill>
                  <a:srgbClr val="FFFF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你們宣揚那召你們出黑暗入奇妙光明者的美德</a:t>
            </a:r>
            <a:r>
              <a:rPr lang="en-US" altLang="zh-TW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</a:t>
            </a:r>
            <a:r>
              <a:rPr lang="zh-TW" altLang="en-US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」</a:t>
            </a:r>
            <a:r>
              <a:rPr lang="en-US" altLang="zh-TW" sz="36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(</a:t>
            </a:r>
            <a:r>
              <a:rPr lang="zh-TW" altLang="en-US" sz="36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彼</a:t>
            </a:r>
            <a:r>
              <a:rPr lang="zh-TW" altLang="en-US" sz="3600" b="1" dirty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前</a:t>
            </a:r>
            <a:r>
              <a:rPr lang="en-US" altLang="zh-TW" sz="36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2:9)</a:t>
            </a:r>
            <a:endParaRPr lang="zh-TW" altLang="en-US" sz="3600" b="1" dirty="0">
              <a:solidFill>
                <a:schemeClr val="bg1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34247" y="1180408"/>
            <a:ext cx="26384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使徒彼得</a:t>
            </a:r>
            <a:r>
              <a:rPr lang="en-US" altLang="zh-TW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</a:t>
            </a:r>
            <a:endParaRPr lang="en-CA" sz="4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0431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524" y="490596"/>
            <a:ext cx="10788328" cy="1072197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zh-TW" altLang="en-US" sz="48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二</a:t>
            </a:r>
            <a:r>
              <a:rPr lang="en-US" altLang="zh-TW" sz="48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 </a:t>
            </a:r>
            <a:r>
              <a:rPr lang="zh-TW" altLang="en-US" sz="4800" b="1" u="sng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傳揚福音的模式</a:t>
            </a:r>
            <a:endParaRPr lang="en-US" altLang="zh-TW" sz="4800" b="1" u="sng" dirty="0" smtClean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980902" y="2011680"/>
            <a:ext cx="10025149" cy="3990109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zh-TW" altLang="en-US" dirty="0"/>
              <a:t> </a:t>
            </a:r>
            <a:r>
              <a:rPr lang="en-US" altLang="zh-TW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十八世紀教會進入宣教時代</a:t>
            </a:r>
          </a:p>
          <a:p>
            <a:pPr algn="l">
              <a:lnSpc>
                <a:spcPct val="100000"/>
              </a:lnSpc>
            </a:pPr>
            <a:r>
              <a:rPr lang="zh-TW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傳揚福音的模</a:t>
            </a:r>
            <a:r>
              <a:rPr lang="zh-TW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式眾多</a:t>
            </a:r>
            <a:endParaRPr lang="zh-TW" altLang="en-US" sz="4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l">
              <a:lnSpc>
                <a:spcPct val="100000"/>
              </a:lnSpc>
            </a:pP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理</a:t>
            </a:r>
            <a:r>
              <a:rPr lang="zh-TW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想的模式 </a:t>
            </a:r>
            <a:r>
              <a:rPr lang="en-US" altLang="zh-TW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教會總動</a:t>
            </a:r>
            <a:r>
              <a:rPr lang="zh-TW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員</a:t>
            </a:r>
            <a:endParaRPr lang="en-US" altLang="zh-TW" sz="4000" b="1" dirty="0" smtClean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l">
              <a:lnSpc>
                <a:spcPct val="100000"/>
              </a:lnSpc>
            </a:pPr>
            <a:endParaRPr lang="en-CA" altLang="zh-TW" sz="4000" b="1" dirty="0" smtClean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l">
              <a:lnSpc>
                <a:spcPct val="100000"/>
              </a:lnSpc>
            </a:pPr>
            <a:r>
              <a:rPr lang="en-US" altLang="zh-TW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endParaRPr lang="en-CA" sz="4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53838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980902" y="2011680"/>
            <a:ext cx="10025149" cy="3990109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zh-TW" altLang="en-US" dirty="0"/>
              <a:t> </a:t>
            </a:r>
            <a:r>
              <a:rPr lang="en-US" altLang="zh-TW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西庇太家庭的例子</a:t>
            </a:r>
            <a:r>
              <a:rPr lang="en-US" altLang="zh-TW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</a:t>
            </a:r>
          </a:p>
          <a:p>
            <a:pPr algn="l">
              <a:lnSpc>
                <a:spcPct val="100000"/>
              </a:lnSpc>
            </a:pPr>
            <a:endParaRPr lang="en-US" altLang="zh-TW" sz="4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l">
              <a:lnSpc>
                <a:spcPct val="100000"/>
              </a:lnSpc>
            </a:pPr>
            <a:r>
              <a:rPr lang="en-US" altLang="zh-TW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1. </a:t>
            </a:r>
            <a:r>
              <a:rPr lang="zh-TW" altLang="en-US" sz="4000" b="1" u="sng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雅</a:t>
            </a:r>
            <a:r>
              <a:rPr lang="zh-TW" altLang="en-US" sz="4000" b="1" u="sng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各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與</a:t>
            </a:r>
            <a:r>
              <a:rPr lang="zh-TW" altLang="en-US" sz="4000" b="1" u="sng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約翰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蒙</a:t>
            </a:r>
            <a:r>
              <a:rPr lang="zh-TW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召作 </a:t>
            </a:r>
            <a:r>
              <a:rPr lang="zh-TW" altLang="en-US" sz="4400" b="1" dirty="0" smtClean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長</a:t>
            </a:r>
            <a:r>
              <a:rPr lang="zh-TW" altLang="en-US" sz="44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宣</a:t>
            </a:r>
          </a:p>
          <a:p>
            <a:pPr algn="l">
              <a:lnSpc>
                <a:spcPct val="100000"/>
              </a:lnSpc>
            </a:pP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  </a:t>
            </a:r>
            <a:r>
              <a:rPr lang="en-US" altLang="zh-TW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應有來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自神的呼</a:t>
            </a:r>
            <a:r>
              <a:rPr lang="zh-TW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召：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全時間事主</a:t>
            </a:r>
          </a:p>
          <a:p>
            <a:pPr algn="l">
              <a:lnSpc>
                <a:spcPct val="100000"/>
              </a:lnSpc>
            </a:pP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  </a:t>
            </a:r>
            <a:r>
              <a:rPr lang="en-US" altLang="zh-TW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須俱備信</a:t>
            </a:r>
            <a:r>
              <a:rPr lang="zh-TW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心</a:t>
            </a:r>
            <a:endParaRPr lang="en-CA" altLang="zh-TW" sz="4000" b="1" dirty="0" smtClean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7806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838</Words>
  <Application>Microsoft Office PowerPoint</Application>
  <PresentationFormat>Widescreen</PresentationFormat>
  <Paragraphs>51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Microsoft JhengHei</vt:lpstr>
      <vt:lpstr>新細明體</vt:lpstr>
      <vt:lpstr>Arial</vt:lpstr>
      <vt:lpstr>Calibri</vt:lpstr>
      <vt:lpstr>Calibri Light</vt:lpstr>
      <vt:lpstr>Office Theme</vt:lpstr>
      <vt:lpstr>傳揚福音 – 基督徒的人生使命</vt:lpstr>
      <vt:lpstr>引言</vt:lpstr>
      <vt:lpstr>一. 傳揚福音是基督徒人生使命的聖經根據:</vt:lpstr>
      <vt:lpstr>PowerPoint Presentation</vt:lpstr>
      <vt:lpstr>PowerPoint Presentation</vt:lpstr>
      <vt:lpstr>PowerPoint Presentation</vt:lpstr>
      <vt:lpstr>PowerPoint Presentation</vt:lpstr>
      <vt:lpstr>二. 傳揚福音的模式</vt:lpstr>
      <vt:lpstr>PowerPoint Presentation</vt:lpstr>
      <vt:lpstr>PowerPoint Presentation</vt:lpstr>
      <vt:lpstr>PowerPoint Presentation</vt:lpstr>
      <vt:lpstr>三. 主所選召的人</vt:lpstr>
      <vt:lpstr>四. 我可為福音使命做什麼?</vt:lpstr>
      <vt:lpstr>結語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傳揚福音 – 基督徒的人生使命</dc:title>
  <dc:creator>Microsoft account</dc:creator>
  <cp:lastModifiedBy>Microsoft account</cp:lastModifiedBy>
  <cp:revision>53</cp:revision>
  <dcterms:created xsi:type="dcterms:W3CDTF">2025-05-16T19:11:55Z</dcterms:created>
  <dcterms:modified xsi:type="dcterms:W3CDTF">2025-06-20T02:40:57Z</dcterms:modified>
</cp:coreProperties>
</file>